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104063" cy="10234613"/>
  <p:embeddedFontLst>
    <p:embeddedFont>
      <p:font typeface="Noto Sans Symbols" panose="020B0604020202020204" charset="0"/>
      <p:regular r:id="rId40"/>
      <p:bold r:id="rId41"/>
    </p:embeddedFont>
    <p:embeddedFont>
      <p:font typeface="Quattrocento Sans" panose="020B0502050000020003" pitchFamily="34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fJHvxHFM6YB/A0DoWCpv2nBWo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73F0E2-29B5-473F-A28F-F2641B355F00}">
  <a:tblStyle styleId="{6A73F0E2-29B5-473F-A28F-F2641B355F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0BE3A25-8B2D-449B-B759-DCEC3B9BA09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tcBdr/>
        <a:fill>
          <a:solidFill>
            <a:srgbClr val="E0E0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0E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1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57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95" name="Google Shape;195;p3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54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Engagé 90% de la surface</a:t>
            </a:r>
            <a:endParaRPr/>
          </a:p>
        </p:txBody>
      </p:sp>
      <p:sp>
        <p:nvSpPr>
          <p:cNvPr id="206" name="Google Shape;2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294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= MLG, PT, JAC</a:t>
            </a:r>
            <a:endParaRPr/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90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3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fr-FR" sz="1200" b="1"/>
              <a:t>Ne pas oublier: Création de prairie également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fr-FR" sz="1200" b="0" i="1"/>
              <a:t>Objectif de convertir des terres arables en prairies permanentes accueillantes et diversifiées</a:t>
            </a:r>
            <a:endParaRPr sz="1200" b="0" i="1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 sz="1200"/>
              <a:t>Semis d’un mélange diversifié parmi une liste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 sz="1200"/>
              <a:t>Récolte du couvert autorisé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 sz="1200"/>
              <a:t>Ne pas retourner la prairie</a:t>
            </a:r>
            <a:endParaRPr sz="120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 sz="1200"/>
              <a:t>Phytosanitaires interdits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9" name="Google Shape;229;p3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25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Engagé 90% de la surface</a:t>
            </a:r>
            <a:endParaRPr/>
          </a:p>
        </p:txBody>
      </p:sp>
      <p:sp>
        <p:nvSpPr>
          <p:cNvPr id="242" name="Google Shape;2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1748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plafonné à 7000 euros pour le niveau 2 et 10 000 niveau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Surface éligible : prairies permanentes et terres arables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55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267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Engagé 90% de la surface</a:t>
            </a:r>
            <a:endParaRPr/>
          </a:p>
        </p:txBody>
      </p:sp>
      <p:sp>
        <p:nvSpPr>
          <p:cNvPr id="278" name="Google Shape;2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499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6664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9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212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4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4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603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26eef2df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2c26eef2dfb_0_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2c26eef2dfb_0_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26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4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4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868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25808ec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2c25808ec34_0_3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2c25808ec34_0_3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089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22102c36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2c22102c364_1_2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2c22102c364_1_2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35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c22102c364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c22102c364_1_3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2c22102c364_1_3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83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22102c36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c22102c364_1_4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2c22102c364_1_4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485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c0e9957ed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2c0e9957ed8_0_6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2c0e9957ed8_0_6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120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c25808ec3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2c25808ec34_0_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g2c25808ec34_0_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937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1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38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082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c64561f72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2c64561f72a_1_2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g2c64561f72a_1_2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856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c64561f72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2c64561f72a_1_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2c64561f72a_1_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054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2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Culture principale : être présente en partie sur la période du 1er mars au 15 juillet.</a:t>
            </a:r>
            <a:endParaRPr/>
          </a:p>
        </p:txBody>
      </p:sp>
      <p:sp>
        <p:nvSpPr>
          <p:cNvPr id="457" name="Google Shape;457;p2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135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c0e9957ed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2c0e9957ed8_0_1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9" name="Google Shape;469;g2c0e9957ed8_0_1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681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c0e9957ed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2c0e9957ed8_0_3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g2c0e9957ed8_0_3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328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c0e9957ed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g2c0e9957ed8_0_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g2c0e9957ed8_0_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496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2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2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05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814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diagnostic à faire avant le 15 septembre 2024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47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Engagé 90% de la surface</a:t>
            </a: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210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/>
              <a:t> </a:t>
            </a:r>
            <a:r>
              <a:rPr lang="fr-FR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retour d’une même culture deux années de suite: hors légumineuses pluriannuelles et PT (point 7,2)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Jachères: 1%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Haie: 0,2%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Calcul des -15% avec els chiffres des  5 dernières années: enlève les 2 extr^mes, moyenne sur les 3 ans qui restent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41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ift de référence à respecter en année 2 </a:t>
            </a:r>
            <a:endParaRPr/>
          </a:p>
        </p:txBody>
      </p:sp>
      <p:sp>
        <p:nvSpPr>
          <p:cNvPr id="159" name="Google Shape;159;p1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20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71" name="Google Shape;171;p1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246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Ex soufre</a:t>
            </a:r>
            <a:endParaRPr/>
          </a:p>
        </p:txBody>
      </p:sp>
      <p:sp>
        <p:nvSpPr>
          <p:cNvPr id="183" name="Google Shape;1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38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923364" y="365125"/>
            <a:ext cx="10430436" cy="65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1"/>
          </p:nvPr>
        </p:nvSpPr>
        <p:spPr>
          <a:xfrm rot="5400000">
            <a:off x="3679031" y="-1497806"/>
            <a:ext cx="48339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923364" y="365125"/>
            <a:ext cx="10430436" cy="65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838200" y="1343025"/>
            <a:ext cx="10515600" cy="483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6000"/>
              <a:buFont typeface="Verdan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923364" y="365125"/>
            <a:ext cx="10430436" cy="65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8200" y="1202421"/>
            <a:ext cx="5181600" cy="497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6172200" y="1202421"/>
            <a:ext cx="5181600" cy="497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1000124" y="365125"/>
            <a:ext cx="10355263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839787" y="116681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2"/>
          </p:nvPr>
        </p:nvSpPr>
        <p:spPr>
          <a:xfrm>
            <a:off x="839787" y="1990724"/>
            <a:ext cx="5157787" cy="41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3"/>
          </p:nvPr>
        </p:nvSpPr>
        <p:spPr>
          <a:xfrm>
            <a:off x="6172199" y="116681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4"/>
          </p:nvPr>
        </p:nvSpPr>
        <p:spPr>
          <a:xfrm>
            <a:off x="6172199" y="1990725"/>
            <a:ext cx="5183188" cy="418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>
            <a:off x="923364" y="365125"/>
            <a:ext cx="10430436" cy="65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Verdan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Verdan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923364" y="365125"/>
            <a:ext cx="10430436" cy="65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Verdana"/>
              <a:buNone/>
              <a:defRPr sz="3200" b="0" i="0" u="none" strike="noStrike" cap="none">
                <a:solidFill>
                  <a:srgbClr val="BA834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343025"/>
            <a:ext cx="10515600" cy="483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5" name="Google Shape;15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960" y="356301"/>
            <a:ext cx="786240" cy="66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13199" y="6007554"/>
            <a:ext cx="776330" cy="7864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bxkuEtDa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es.chambre-agriculture.fr/fileadmin/user_upload/Nouvelle-Aquitaine/101_Inst-Landes/Documents/gestion_entreprise/dispositifs_aides/2023_02_MAEC_monogastriqu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-en-nouvelle-aquitaine.eu/fr/appels-%C3%A0-projets/appel-projets-maec-bas-carbone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animateur@alpad40.fr" TargetMode="External"/><Relationship Id="rId3" Type="http://schemas.openxmlformats.org/officeDocument/2006/relationships/hyperlink" Target="mailto:xavier.lejus@landes.chambagri.fr" TargetMode="External"/><Relationship Id="rId7" Type="http://schemas.openxmlformats.org/officeDocument/2006/relationships/hyperlink" Target="mailto:n.rousseau@agrobio40.f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liette.cheval@cuma.fr" TargetMode="External"/><Relationship Id="rId5" Type="http://schemas.openxmlformats.org/officeDocument/2006/relationships/hyperlink" Target="https://landes.chambre-agriculture.fr/gestion-de-lentreprise/beneficier-de-dispositifs-daides/" TargetMode="External"/><Relationship Id="rId10" Type="http://schemas.openxmlformats.org/officeDocument/2006/relationships/hyperlink" Target="mailto:pt.midour.douze@institution-adour.fr" TargetMode="External"/><Relationship Id="rId4" Type="http://schemas.openxmlformats.org/officeDocument/2006/relationships/hyperlink" Target="mailto:romane.bordenave@landes.chambagri.fr" TargetMode="External"/><Relationship Id="rId9" Type="http://schemas.openxmlformats.org/officeDocument/2006/relationships/hyperlink" Target="mailto:agri.ptmidour@institution-adour.fr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359092" y="564281"/>
            <a:ext cx="11473817" cy="3555850"/>
          </a:xfrm>
          <a:prstGeom prst="rect">
            <a:avLst/>
          </a:prstGeom>
          <a:solidFill>
            <a:srgbClr val="BA834B"/>
          </a:solidFill>
          <a:ln w="9525" cap="flat" cmpd="sng">
            <a:solidFill>
              <a:srgbClr val="42719B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668546" y="1239061"/>
            <a:ext cx="10692000" cy="67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783F04"/>
                </a:solidFill>
                <a:latin typeface="Verdana"/>
                <a:ea typeface="Verdana"/>
                <a:cs typeface="Verdana"/>
                <a:sym typeface="Verdana"/>
              </a:rPr>
              <a:t>Présentation des Mesures Agri-Environnementales et Climatiques (MAEC)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783F04"/>
                </a:solidFill>
                <a:latin typeface="Verdana"/>
                <a:ea typeface="Verdana"/>
                <a:cs typeface="Verdana"/>
                <a:sym typeface="Verdana"/>
              </a:rPr>
              <a:t>et autres dispositifs d’aides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668546" y="1974446"/>
            <a:ext cx="9513937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Hontanx</a:t>
            </a: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26 mars 2024</a:t>
            </a: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0" name="Google Shape;90;p10"/>
          <p:cNvGrpSpPr/>
          <p:nvPr/>
        </p:nvGrpSpPr>
        <p:grpSpPr>
          <a:xfrm>
            <a:off x="668546" y="3175991"/>
            <a:ext cx="3647656" cy="719607"/>
            <a:chOff x="1361666" y="5760706"/>
            <a:chExt cx="3647656" cy="719607"/>
          </a:xfrm>
        </p:grpSpPr>
        <p:sp>
          <p:nvSpPr>
            <p:cNvPr id="91" name="Google Shape;91;p10"/>
            <p:cNvSpPr txBox="1"/>
            <p:nvPr/>
          </p:nvSpPr>
          <p:spPr>
            <a:xfrm>
              <a:off x="1361666" y="5760706"/>
              <a:ext cx="36476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landes.chambre-agriculture.fr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1361" y="6042911"/>
              <a:ext cx="437402" cy="437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6007" y="3531141"/>
            <a:ext cx="413492" cy="29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551" y="5495179"/>
            <a:ext cx="3464796" cy="91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 descr="LOGO ALPAD Civ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3659" y="5281871"/>
            <a:ext cx="873625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0650" y="5583071"/>
            <a:ext cx="2224486" cy="82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60833" y="5236350"/>
            <a:ext cx="1621650" cy="16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15693" y="5495179"/>
            <a:ext cx="1390400" cy="12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6</a:t>
            </a:r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1059691" y="343103"/>
            <a:ext cx="1113231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Trebuchet MS"/>
              <a:buNone/>
            </a:pPr>
            <a:r>
              <a:rPr lang="fr-FR" sz="3200" b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MAEC Eau </a:t>
            </a:r>
            <a:r>
              <a:rPr lang="fr-FR" sz="3200" b="1">
                <a:latin typeface="Trebuchet MS"/>
                <a:ea typeface="Trebuchet MS"/>
                <a:cs typeface="Trebuchet MS"/>
                <a:sym typeface="Trebuchet MS"/>
              </a:rPr>
              <a:t>– Fertilisation– GC</a:t>
            </a:r>
            <a:endParaRPr/>
          </a:p>
        </p:txBody>
      </p:sp>
      <p:sp>
        <p:nvSpPr>
          <p:cNvPr id="201" name="Google Shape;201;p36"/>
          <p:cNvSpPr txBox="1"/>
          <p:nvPr/>
        </p:nvSpPr>
        <p:spPr>
          <a:xfrm>
            <a:off x="1059691" y="1054738"/>
            <a:ext cx="54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Terres arables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 txBox="1"/>
          <p:nvPr/>
        </p:nvSpPr>
        <p:spPr>
          <a:xfrm>
            <a:off x="291001" y="1822293"/>
            <a:ext cx="11901000" cy="402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Sur les surfaces engagées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retour d’une même culture deux années de suite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Avoir 10% des TA en cultures Bas Niveau d’Intrant (BNI) </a:t>
            </a:r>
            <a:r>
              <a:rPr lang="fr-FR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Légumineuses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Avoir des surfaces minimum en jachère mellifère et en haies, respectivement dès la 2</a:t>
            </a:r>
            <a:r>
              <a:rPr lang="fr-FR" sz="18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et la 4</a:t>
            </a:r>
            <a:r>
              <a:rPr lang="fr-FR" sz="18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année.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90% des prairies permanentes détenues l’année de l’engagement doivent être maintenues en herbe sur la totalité de l’engagement, et conduites sans labour (renouvellement superficiel du sol autorisé)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PPF annuel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Réduction progressive de la pression en azote minéral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jusqu’à 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68,3 kg N/ha en année 4 </a:t>
            </a:r>
            <a:r>
              <a:rPr lang="fr-FR" sz="150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(valeur indicative)</a:t>
            </a:r>
            <a:endParaRPr sz="1100" i="1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Réaliser des reliquats azotés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entrée et sortie d’hiver par tranche de 20 ha (hors prairies) et atteindre en moyenne le REH fixé sur le territoire</a:t>
            </a:r>
            <a:endParaRPr dirty="0"/>
          </a:p>
          <a:p>
            <a:pPr marL="2857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6"/>
          <p:cNvSpPr txBox="1"/>
          <p:nvPr/>
        </p:nvSpPr>
        <p:spPr>
          <a:xfrm>
            <a:off x="4495639" y="5692736"/>
            <a:ext cx="2781600" cy="3693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136 €/ha/an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7</a:t>
            </a:r>
            <a:endParaRPr/>
          </a:p>
        </p:txBody>
      </p:sp>
      <p:sp>
        <p:nvSpPr>
          <p:cNvPr id="211" name="Google Shape;211;p37"/>
          <p:cNvSpPr/>
          <p:nvPr/>
        </p:nvSpPr>
        <p:spPr>
          <a:xfrm>
            <a:off x="925285" y="357507"/>
            <a:ext cx="112667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MAEC Biodiversité </a:t>
            </a: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– zone: Midour 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007" y="1080655"/>
            <a:ext cx="7065015" cy="499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219" name="Google Shape;219;p9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11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838200" y="264249"/>
            <a:ext cx="10820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MAEC Biodiversité </a:t>
            </a: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- Création de prairies – zone Midour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190609" y="1410962"/>
            <a:ext cx="76634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surfaces herbacées temporaires de 2 ans ou moins.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377255" y="1913273"/>
            <a:ext cx="113847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Mettre en place </a:t>
            </a:r>
            <a:r>
              <a:rPr lang="fr-FR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 &lt;15-05)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 puis maintenir un couvert herbacé pérenne sur les surfaces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Largeur mini de 10m, surface mini de 0,2ha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phytosanitaires sur ces surfaces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262860" y="4165609"/>
            <a:ext cx="115417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3000"/>
              <a:buFont typeface="Noto Sans Symbols"/>
              <a:buChar char="⮚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Les surfaces engagées seront classées en prairies permanentes dans votre dossier PAC à l’issue du contrat</a:t>
            </a: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4691209" y="5319703"/>
            <a:ext cx="2459700" cy="3693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358 €/ha/an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p38"/>
          <p:cNvGraphicFramePr/>
          <p:nvPr/>
        </p:nvGraphicFramePr>
        <p:xfrm>
          <a:off x="1105002" y="1069690"/>
          <a:ext cx="10415150" cy="3635350"/>
        </p:xfrm>
        <a:graphic>
          <a:graphicData uri="http://schemas.openxmlformats.org/drawingml/2006/table">
            <a:tbl>
              <a:tblPr firstRow="1" bandRow="1">
                <a:noFill/>
                <a:tableStyleId>{40BE3A25-8B2D-449B-B759-DCEC3B9BA09C}</a:tableStyleId>
              </a:tblPr>
              <a:tblGrid>
                <a:gridCol w="847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/>
                        <a:t>Maintien de l’ouverture des milieux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1" u="none" strike="noStrike" cap="none"/>
                        <a:t>Objectif de maitriser l’embroussaillement sur les prairies pour augmenter la diversité floristique</a:t>
                      </a:r>
                      <a:endParaRPr sz="1200" b="0" i="1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u="none" strike="noStrike" cap="none"/>
                        <a:t>Suivi d’un plan de gestion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u="none" strike="noStrike" cap="none"/>
                        <a:t>Fertilisation (N, P, K) et phytosanitaires interdits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Maintien de l’ouverture des milieux par le pâturage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0" i="1" u="none" strike="noStrike" cap="none"/>
                        <a:t>Objectif de maitriser l’embroussaillement sur les pâturages pour augmenter la diversité floristique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Suivi d’un plan de gestion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Fertilisation (N, P, K) et phytosanitaires interdits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Pâturage d’au moins 50 % des surfaces engagées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Protection des espèces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Objectif de protéger les espèces inféodées aux prairies (dicotylédones, insectes, petits mammifères).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b="0" u="none" strike="noStrike" cap="none"/>
                        <a:t>Suivi un plan de gestion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u="none" strike="noStrike" cap="none"/>
                        <a:t>Niveau 1 : mettre en défens 10 % des surfaces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u="none" strike="noStrike" cap="none"/>
                        <a:t>Niveau 2 : Retard de fauche de 25 jours et % mise en défens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u="none" strike="noStrike" cap="none"/>
                        <a:t>Niveau 3 : Retard de fauche de 35 jours et % mise en défens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fr-FR" sz="1200" u="none" strike="noStrike" cap="none"/>
                        <a:t>Niveau 4 : Retard de fauche de 45 jours et % mise en défens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2" name="Google Shape;232;p38"/>
          <p:cNvSpPr txBox="1"/>
          <p:nvPr/>
        </p:nvSpPr>
        <p:spPr>
          <a:xfrm>
            <a:off x="9859901" y="3318249"/>
            <a:ext cx="1226100" cy="1323600"/>
          </a:xfrm>
          <a:prstGeom prst="rect">
            <a:avLst/>
          </a:prstGeom>
          <a:solidFill>
            <a:srgbClr val="84AC9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PT ou PPH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= 82 €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= 145 €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= 200 €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= 254 €</a:t>
            </a:r>
            <a:endParaRPr/>
          </a:p>
        </p:txBody>
      </p:sp>
      <p:sp>
        <p:nvSpPr>
          <p:cNvPr id="233" name="Google Shape;233;p38"/>
          <p:cNvSpPr txBox="1"/>
          <p:nvPr/>
        </p:nvSpPr>
        <p:spPr>
          <a:xfrm>
            <a:off x="9995563" y="1271734"/>
            <a:ext cx="862643" cy="584775"/>
          </a:xfrm>
          <a:prstGeom prst="rect">
            <a:avLst/>
          </a:prstGeom>
          <a:solidFill>
            <a:srgbClr val="84AC9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153 €</a:t>
            </a:r>
            <a:endParaRPr/>
          </a:p>
        </p:txBody>
      </p:sp>
      <p:sp>
        <p:nvSpPr>
          <p:cNvPr id="234" name="Google Shape;234;p38"/>
          <p:cNvSpPr txBox="1"/>
          <p:nvPr/>
        </p:nvSpPr>
        <p:spPr>
          <a:xfrm>
            <a:off x="9995563" y="2317799"/>
            <a:ext cx="954900" cy="646500"/>
          </a:xfrm>
          <a:prstGeom prst="rect">
            <a:avLst/>
          </a:prstGeom>
          <a:solidFill>
            <a:srgbClr val="84AC9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204 €</a:t>
            </a:r>
            <a:endParaRPr/>
          </a:p>
        </p:txBody>
      </p:sp>
      <p:sp>
        <p:nvSpPr>
          <p:cNvPr id="235" name="Google Shape;235;p38"/>
          <p:cNvSpPr/>
          <p:nvPr/>
        </p:nvSpPr>
        <p:spPr>
          <a:xfrm>
            <a:off x="1035627" y="333049"/>
            <a:ext cx="99148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MAEC Biodiversité </a:t>
            </a: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– Landes site Natura 2000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252375" y="4730550"/>
            <a:ext cx="9231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Engagements transversaux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Parcelles tout ou partie (minimum 50 %) dans le périmètre du PAEC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 agro-écologique de l’exploitation  (À rendre signé avant le 15 septembre de l’année d’engagement 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Formation de 7h à réaliser au cours des 2 premières années d’engagement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Enregistrer les pratiques</a:t>
            </a:r>
            <a:endParaRPr dirty="0"/>
          </a:p>
        </p:txBody>
      </p:sp>
      <p:sp>
        <p:nvSpPr>
          <p:cNvPr id="237" name="Google Shape;237;p38">
            <a:hlinkClick r:id="rId3"/>
          </p:cNvPr>
          <p:cNvSpPr/>
          <p:nvPr/>
        </p:nvSpPr>
        <p:spPr>
          <a:xfrm>
            <a:off x="10708640" y="173758"/>
            <a:ext cx="1077422" cy="629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3691" y="37000"/>
                </a:moveTo>
                <a:lnTo>
                  <a:pt x="33691" y="54813"/>
                </a:lnTo>
                <a:lnTo>
                  <a:pt x="37235" y="54813"/>
                </a:lnTo>
                <a:lnTo>
                  <a:pt x="38331" y="52779"/>
                </a:lnTo>
                <a:lnTo>
                  <a:pt x="39354" y="52779"/>
                </a:lnTo>
                <a:lnTo>
                  <a:pt x="39354" y="79967"/>
                </a:lnTo>
                <a:lnTo>
                  <a:pt x="75128" y="79967"/>
                </a:lnTo>
                <a:lnTo>
                  <a:pt x="75128" y="70592"/>
                </a:lnTo>
                <a:lnTo>
                  <a:pt x="80792" y="70592"/>
                </a:lnTo>
                <a:lnTo>
                  <a:pt x="83861" y="75750"/>
                </a:lnTo>
                <a:lnTo>
                  <a:pt x="86309" y="75750"/>
                </a:lnTo>
                <a:lnTo>
                  <a:pt x="86309" y="42625"/>
                </a:lnTo>
                <a:lnTo>
                  <a:pt x="83861" y="42625"/>
                </a:lnTo>
                <a:lnTo>
                  <a:pt x="81742" y="46217"/>
                </a:lnTo>
                <a:lnTo>
                  <a:pt x="75128" y="46217"/>
                </a:lnTo>
                <a:lnTo>
                  <a:pt x="75128" y="42625"/>
                </a:lnTo>
                <a:lnTo>
                  <a:pt x="73045" y="38875"/>
                </a:lnTo>
                <a:lnTo>
                  <a:pt x="38331" y="38875"/>
                </a:lnTo>
                <a:lnTo>
                  <a:pt x="37235" y="37000"/>
                </a:lnTo>
                <a:close/>
              </a:path>
              <a:path w="120000" h="120000" fill="darken" extrusionOk="0">
                <a:moveTo>
                  <a:pt x="33691" y="37000"/>
                </a:moveTo>
                <a:lnTo>
                  <a:pt x="33691" y="54813"/>
                </a:lnTo>
                <a:lnTo>
                  <a:pt x="37235" y="54813"/>
                </a:lnTo>
                <a:lnTo>
                  <a:pt x="38331" y="52779"/>
                </a:lnTo>
                <a:lnTo>
                  <a:pt x="39354" y="52779"/>
                </a:lnTo>
                <a:lnTo>
                  <a:pt x="39354" y="79967"/>
                </a:lnTo>
                <a:lnTo>
                  <a:pt x="75128" y="79967"/>
                </a:lnTo>
                <a:lnTo>
                  <a:pt x="75128" y="70592"/>
                </a:lnTo>
                <a:lnTo>
                  <a:pt x="80792" y="70592"/>
                </a:lnTo>
                <a:lnTo>
                  <a:pt x="83861" y="75750"/>
                </a:lnTo>
                <a:lnTo>
                  <a:pt x="86309" y="75750"/>
                </a:lnTo>
                <a:lnTo>
                  <a:pt x="86309" y="42625"/>
                </a:lnTo>
                <a:lnTo>
                  <a:pt x="83861" y="42625"/>
                </a:lnTo>
                <a:lnTo>
                  <a:pt x="81742" y="46217"/>
                </a:lnTo>
                <a:lnTo>
                  <a:pt x="75128" y="46217"/>
                </a:lnTo>
                <a:lnTo>
                  <a:pt x="75128" y="42625"/>
                </a:lnTo>
                <a:lnTo>
                  <a:pt x="73045" y="38875"/>
                </a:lnTo>
                <a:lnTo>
                  <a:pt x="38331" y="38875"/>
                </a:lnTo>
                <a:lnTo>
                  <a:pt x="37235" y="37000"/>
                </a:lnTo>
                <a:close/>
              </a:path>
              <a:path w="120000" h="120000" fill="none" extrusionOk="0">
                <a:moveTo>
                  <a:pt x="33691" y="37000"/>
                </a:moveTo>
                <a:lnTo>
                  <a:pt x="37235" y="37000"/>
                </a:lnTo>
                <a:lnTo>
                  <a:pt x="38331" y="38875"/>
                </a:lnTo>
                <a:lnTo>
                  <a:pt x="73045" y="38875"/>
                </a:lnTo>
                <a:lnTo>
                  <a:pt x="75128" y="42625"/>
                </a:lnTo>
                <a:lnTo>
                  <a:pt x="75128" y="46217"/>
                </a:lnTo>
                <a:lnTo>
                  <a:pt x="81742" y="46217"/>
                </a:lnTo>
                <a:lnTo>
                  <a:pt x="83861" y="42625"/>
                </a:lnTo>
                <a:lnTo>
                  <a:pt x="86309" y="42625"/>
                </a:lnTo>
                <a:lnTo>
                  <a:pt x="86309" y="75750"/>
                </a:lnTo>
                <a:lnTo>
                  <a:pt x="83861" y="75750"/>
                </a:lnTo>
                <a:lnTo>
                  <a:pt x="80792" y="70592"/>
                </a:lnTo>
                <a:lnTo>
                  <a:pt x="75128" y="70592"/>
                </a:lnTo>
                <a:lnTo>
                  <a:pt x="75128" y="79967"/>
                </a:lnTo>
                <a:lnTo>
                  <a:pt x="39354" y="79967"/>
                </a:lnTo>
                <a:lnTo>
                  <a:pt x="39354" y="52779"/>
                </a:lnTo>
                <a:lnTo>
                  <a:pt x="38331" y="52779"/>
                </a:lnTo>
                <a:lnTo>
                  <a:pt x="37235" y="54813"/>
                </a:lnTo>
                <a:lnTo>
                  <a:pt x="33691" y="54813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043" y="5953148"/>
            <a:ext cx="954950" cy="81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 txBox="1"/>
          <p:nvPr/>
        </p:nvSpPr>
        <p:spPr>
          <a:xfrm>
            <a:off x="5777540" y="6009163"/>
            <a:ext cx="49311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Se rapprocher de Landes Na</a:t>
            </a:r>
            <a:r>
              <a:rPr lang="fr-FR" sz="1500" dirty="0">
                <a:solidFill>
                  <a:srgbClr val="44546A"/>
                </a:solidFill>
              </a:rPr>
              <a:t>ture </a:t>
            </a:r>
            <a:r>
              <a:rPr lang="fr-FR" sz="15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pour plus de renseignements : </a:t>
            </a:r>
            <a:r>
              <a:rPr lang="fr-FR" sz="1500" b="1" dirty="0">
                <a:solidFill>
                  <a:srgbClr val="44546A"/>
                </a:solidFill>
              </a:rPr>
              <a:t>Suzy Lemoine</a:t>
            </a:r>
            <a:r>
              <a:rPr lang="fr-FR" sz="1500" b="1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5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: 06.</a:t>
            </a:r>
            <a:r>
              <a:rPr lang="fr-FR" sz="1500" dirty="0">
                <a:solidFill>
                  <a:srgbClr val="44546A"/>
                </a:solidFill>
              </a:rPr>
              <a:t>40</a:t>
            </a:r>
            <a:r>
              <a:rPr lang="fr-FR" sz="15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r-FR" sz="1500" dirty="0">
                <a:solidFill>
                  <a:srgbClr val="44546A"/>
                </a:solidFill>
              </a:rPr>
              <a:t>60</a:t>
            </a:r>
            <a:r>
              <a:rPr lang="fr-FR" sz="15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r-FR" sz="1500" dirty="0">
                <a:solidFill>
                  <a:srgbClr val="44546A"/>
                </a:solidFill>
              </a:rPr>
              <a:t>18</a:t>
            </a:r>
            <a:r>
              <a:rPr lang="fr-FR" sz="15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r-FR" sz="1500" dirty="0">
                <a:solidFill>
                  <a:srgbClr val="44546A"/>
                </a:solidFill>
              </a:rPr>
              <a:t>66</a:t>
            </a:r>
            <a:endParaRPr sz="1500" b="0" i="0" u="none" strike="noStrike" cap="none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7</a:t>
            </a:r>
            <a:endParaRPr/>
          </a:p>
        </p:txBody>
      </p:sp>
      <p:sp>
        <p:nvSpPr>
          <p:cNvPr id="247" name="Google Shape;247;p39"/>
          <p:cNvSpPr/>
          <p:nvPr/>
        </p:nvSpPr>
        <p:spPr>
          <a:xfrm>
            <a:off x="925285" y="357507"/>
            <a:ext cx="112667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MAEC Elevage </a:t>
            </a: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– zone: Midour 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53390"/>
            <a:ext cx="7903050" cy="50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>
            <a:spLocks noGrp="1"/>
          </p:cNvSpPr>
          <p:nvPr>
            <p:ph type="title"/>
          </p:nvPr>
        </p:nvSpPr>
        <p:spPr>
          <a:xfrm>
            <a:off x="838200" y="-18607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Verdana"/>
              <a:buNone/>
            </a:pPr>
            <a:r>
              <a:rPr lang="fr-FR" sz="3200" b="1">
                <a:latin typeface="Trebuchet MS"/>
                <a:ea typeface="Trebuchet MS"/>
                <a:cs typeface="Trebuchet MS"/>
                <a:sym typeface="Trebuchet MS"/>
              </a:rPr>
              <a:t>MAEC Climat - Élevage herbivores</a:t>
            </a:r>
            <a:r>
              <a:rPr lang="fr-FR" sz="3200"/>
              <a:t> </a:t>
            </a:r>
            <a:endParaRPr sz="3200"/>
          </a:p>
        </p:txBody>
      </p:sp>
      <p:sp>
        <p:nvSpPr>
          <p:cNvPr id="254" name="Google Shape;25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255" name="Google Shape;255;p12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256" name="Google Shape;256;p12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9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7479792" y="5674415"/>
            <a:ext cx="1335024" cy="369332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177€ha/an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379135" y="2465750"/>
            <a:ext cx="25188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Objectif : développer des surfaces en herbe tout en réduisant les charges d’intrants.</a:t>
            </a:r>
            <a:endParaRPr sz="1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Il faut engager au moins 90% des surfaces éligibles de l’exploitation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8878824" y="5674415"/>
            <a:ext cx="1430490" cy="369332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233€/ha/an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3575" y="991950"/>
            <a:ext cx="6933401" cy="46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144454" y="1168781"/>
            <a:ext cx="5291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Terres arables </a:t>
            </a:r>
            <a:r>
              <a:rPr lang="fr-FR" sz="1800" b="1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+ prairies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268" name="Google Shape;268;p8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269" name="Google Shape;269;p8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8</a:t>
            </a:r>
            <a:endParaRPr/>
          </a:p>
        </p:txBody>
      </p:sp>
      <p:sp>
        <p:nvSpPr>
          <p:cNvPr id="270" name="Google Shape;270;p8"/>
          <p:cNvSpPr/>
          <p:nvPr/>
        </p:nvSpPr>
        <p:spPr>
          <a:xfrm>
            <a:off x="838200" y="214598"/>
            <a:ext cx="67826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MAEC Sol - Semis direct (Niveau 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47502" y="1310155"/>
            <a:ext cx="5291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Terres arables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83494" y="1780609"/>
            <a:ext cx="11767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Atteindre progressivement sur 5 ans </a:t>
            </a:r>
            <a:r>
              <a:rPr lang="fr-FR" sz="2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100%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la surface engagée en </a:t>
            </a:r>
            <a:r>
              <a:rPr lang="fr-FR" sz="2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semis direct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 </a:t>
            </a:r>
            <a:r>
              <a:rPr lang="fr-FR" sz="2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couverture permanente. </a:t>
            </a:r>
            <a:endParaRPr sz="20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Le semis d’un couvert doit se faire dans un délai de 6 semaines max après la récolte du précédent.</a:t>
            </a: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A partir de la 2ème année d’engagement, respecter un IFT Herbicide et hors herbicide maximal.</a:t>
            </a: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73" name="Google Shape;273;p8"/>
          <p:cNvGraphicFramePr/>
          <p:nvPr>
            <p:extLst>
              <p:ext uri="{D42A27DB-BD31-4B8C-83A1-F6EECF244321}">
                <p14:modId xmlns:p14="http://schemas.microsoft.com/office/powerpoint/2010/main" val="1801724220"/>
              </p:ext>
            </p:extLst>
          </p:nvPr>
        </p:nvGraphicFramePr>
        <p:xfrm>
          <a:off x="2503740" y="3490223"/>
          <a:ext cx="7184500" cy="1752640"/>
        </p:xfrm>
        <a:graphic>
          <a:graphicData uri="http://schemas.openxmlformats.org/drawingml/2006/table">
            <a:tbl>
              <a:tblPr firstRow="1" bandRow="1">
                <a:noFill/>
                <a:tableStyleId>{6A73F0E2-29B5-473F-A28F-F2641B355F00}</a:tableStyleId>
              </a:tblPr>
              <a:tblGrid>
                <a:gridCol w="3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Année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 sur en Semis direct + couverture permanente du sol</a:t>
                      </a:r>
                      <a:endParaRPr sz="18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60 %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70 %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80 %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90 %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100 %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IFT Herbicides exploit GC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IFT Hors herbicides exploit GC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4" name="Google Shape;274;p8"/>
          <p:cNvSpPr txBox="1"/>
          <p:nvPr/>
        </p:nvSpPr>
        <p:spPr>
          <a:xfrm>
            <a:off x="4866144" y="5792859"/>
            <a:ext cx="2459700" cy="3693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158 €/ha/an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2514650" y="5321747"/>
            <a:ext cx="7368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Réduction progressive de l’IFT Herbicides (valeurs indicatives selon l’année dernière)</a:t>
            </a:r>
            <a:endParaRPr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282" name="Google Shape;282;p40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7</a:t>
            </a:r>
            <a:endParaRPr/>
          </a:p>
        </p:txBody>
      </p:sp>
      <p:sp>
        <p:nvSpPr>
          <p:cNvPr id="283" name="Google Shape;283;p40"/>
          <p:cNvSpPr/>
          <p:nvPr/>
        </p:nvSpPr>
        <p:spPr>
          <a:xfrm>
            <a:off x="925285" y="357507"/>
            <a:ext cx="112667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MAEC Climat et sol </a:t>
            </a: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– zone: Landes 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4" name="Google Shape;2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490545"/>
            <a:ext cx="4276510" cy="431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838200" y="-18607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Verdana"/>
              <a:buNone/>
            </a:pPr>
            <a:r>
              <a:rPr lang="fr-FR" sz="3200" b="1">
                <a:latin typeface="Trebuchet MS"/>
                <a:ea typeface="Trebuchet MS"/>
                <a:cs typeface="Trebuchet MS"/>
                <a:sym typeface="Trebuchet MS"/>
              </a:rPr>
              <a:t>MAEC Climat - Elevage monogastrique - Landes </a:t>
            </a:r>
            <a:endParaRPr sz="3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10</a:t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167883" y="1587433"/>
            <a:ext cx="11049000" cy="364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Une aide MAEC système « élevages monogastriques » est mise en place pour les éleveurs de porcs, volailles ou palmipèdes en plein air qui souhaitent améliorer la qualité des parcours d'élevage.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651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Effectifs minimaux : 15 porcs / 200 poules / 1500 poulets / 500 canards-oies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Densité maximale à respecter : 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1" indent="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2 000 canard-oies/ha 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5 000 poulets/ha 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2 500 poules pondeuses / ha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120 porcs/ha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651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Être engagé dans 1 ou plusieurs démarches : AB, AOP, IGP, Label Rouge, HVE,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écorégime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niv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2, vente directe</a:t>
            </a:r>
            <a:endParaRPr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2952450" y="5611567"/>
            <a:ext cx="2934000" cy="3693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735 €/ha de parcours/an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745500" y="4911950"/>
            <a:ext cx="143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6757983" y="5041528"/>
            <a:ext cx="4458900" cy="13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rapprocher du pôle élevage de la Chambre d’Agriculture des Landes</a:t>
            </a:r>
            <a:endParaRPr sz="18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05 58 85 45 25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Plaquette explicative disponible ici</a:t>
            </a:r>
            <a:endParaRPr sz="18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13"/>
          <p:cNvSpPr txBox="1"/>
          <p:nvPr/>
        </p:nvSpPr>
        <p:spPr>
          <a:xfrm>
            <a:off x="526759" y="5185593"/>
            <a:ext cx="20310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FF0000"/>
                </a:solidFill>
                <a:sym typeface="Arial"/>
              </a:rPr>
              <a:t>Plafonné à  4 ha </a:t>
            </a:r>
            <a:endParaRPr b="1" dirty="0"/>
          </a:p>
        </p:txBody>
      </p:sp>
      <p:pic>
        <p:nvPicPr>
          <p:cNvPr id="298" name="Google Shape;2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4953" y="99373"/>
            <a:ext cx="1202944" cy="134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12</a:t>
            </a:r>
            <a:endParaRPr/>
          </a:p>
        </p:txBody>
      </p:sp>
      <p:sp>
        <p:nvSpPr>
          <p:cNvPr id="307" name="Google Shape;307;p15"/>
          <p:cNvSpPr/>
          <p:nvPr/>
        </p:nvSpPr>
        <p:spPr>
          <a:xfrm>
            <a:off x="10568363" y="264249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312387" y="1040200"/>
            <a:ext cx="11353800" cy="411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Amélioration du bilan carbone de 15% sur les 5 années de l’engagement.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18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respecter tout au long du contrat et dès le dépôt de la demande d’aide </a:t>
            </a: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Bilan carbone initial avec une méthode agréée + plan d’actions (année N);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Enregistrer ses pratiques du plan d’actions tout au long du contrat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jours de session de transfert de connaissance (pendant la durée de l’engagement) ;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demi-journées d’appui technique par exploitation (pendant la durée d’engagement) ;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Bilan carbone en fin d’engagement (Année N+5): objectif d’amélioration de 15% du bilan carbone.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18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Eligibilité</a:t>
            </a: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: être agriculteur actif, avoir son siège en Nouvelle Aquitaine, engagement pour 5 ans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892626" y="389281"/>
            <a:ext cx="112993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MAEC Bas carbone</a:t>
            </a:r>
            <a:endParaRPr sz="3200" b="1" i="0" u="none" strike="noStrike" cap="none">
              <a:solidFill>
                <a:srgbClr val="BA83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0" name="Google Shape;3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612" y="223784"/>
            <a:ext cx="26955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280771"/>
            <a:ext cx="5087710" cy="137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9287" y="4372216"/>
            <a:ext cx="5387755" cy="119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1060450" y="-1708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/>
              <a:t>Au programme 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330450" y="740950"/>
            <a:ext cx="11531100" cy="4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Mesures agro-environnementales et climatiques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2400"/>
              <a:buFont typeface="Verdana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7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 b="0" i="0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Enjeu eau </a:t>
            </a:r>
            <a:endParaRPr sz="2000" b="0" i="0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 b="0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Enjeu biodiversité</a:t>
            </a:r>
            <a:endParaRPr/>
          </a:p>
          <a:p>
            <a:pPr marL="4572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fr-FR" sz="2000" b="0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Enjeu climat, sol, bien-être animal</a:t>
            </a: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2800"/>
              <a:buFont typeface="Verdana"/>
              <a:buNone/>
            </a:pPr>
            <a:endParaRPr sz="2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Aides au développement des haies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Aides au désherbage mécanique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PCAE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PAC</a:t>
            </a: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France AgriMer</a:t>
            </a: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13</a:t>
            </a:r>
            <a:endParaRPr/>
          </a:p>
        </p:txBody>
      </p:sp>
      <p:sp>
        <p:nvSpPr>
          <p:cNvPr id="321" name="Google Shape;321;p41"/>
          <p:cNvSpPr/>
          <p:nvPr/>
        </p:nvSpPr>
        <p:spPr>
          <a:xfrm>
            <a:off x="10568363" y="264249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41"/>
          <p:cNvSpPr/>
          <p:nvPr/>
        </p:nvSpPr>
        <p:spPr>
          <a:xfrm>
            <a:off x="312387" y="1040200"/>
            <a:ext cx="113538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Modalités de paiement :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Acompte possible de 10 000€ dès la réalisation d’une journée de transfert ou appui technique,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8 000€ à la fin de l’engagement, modulé en fonction de l’atteinte des objectifs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1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https://www.europe-en-nouvelle-aquitaine.eu/fr/appels-%C3%A0-projets/appel-projets-maec-bas-carbone.html</a:t>
            </a:r>
            <a:endParaRPr sz="1600" b="0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41"/>
          <p:cNvSpPr/>
          <p:nvPr/>
        </p:nvSpPr>
        <p:spPr>
          <a:xfrm>
            <a:off x="892626" y="389281"/>
            <a:ext cx="112993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MAEC Bas carbone</a:t>
            </a:r>
            <a:endParaRPr sz="3200" b="1" i="0" u="none" strike="noStrike" cap="none">
              <a:solidFill>
                <a:srgbClr val="BA83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4" name="Google Shape;32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0612" y="223784"/>
            <a:ext cx="26955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6742" y="2390910"/>
            <a:ext cx="6005089" cy="313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26eef2dfb_0_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32" name="Google Shape;332;g2c26eef2dfb_0_3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33" name="Google Shape;333;g2c26eef2dfb_0_3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14</a:t>
            </a:r>
            <a:endParaRPr/>
          </a:p>
        </p:txBody>
      </p:sp>
      <p:sp>
        <p:nvSpPr>
          <p:cNvPr id="334" name="Google Shape;334;g2c26eef2dfb_0_3"/>
          <p:cNvSpPr/>
          <p:nvPr/>
        </p:nvSpPr>
        <p:spPr>
          <a:xfrm>
            <a:off x="10568363" y="264249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g2c26eef2dfb_0_3"/>
          <p:cNvSpPr/>
          <p:nvPr/>
        </p:nvSpPr>
        <p:spPr>
          <a:xfrm>
            <a:off x="312387" y="1040200"/>
            <a:ext cx="11353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Leviers les plus fréquemment mobilisés :</a:t>
            </a:r>
            <a:endParaRPr sz="1800" b="1" i="0" u="sng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Améliorer l’implantation des couverts végétaux (mode de semis et espèces semées)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Introduire des légumineuses dans la rotation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Diminuer la fertilisation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Cumulable avec  la valorisation des crédits carbone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6" name="Google Shape;336;g2c26eef2dfb_0_3"/>
          <p:cNvSpPr/>
          <p:nvPr/>
        </p:nvSpPr>
        <p:spPr>
          <a:xfrm>
            <a:off x="892626" y="389281"/>
            <a:ext cx="11299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MAEC Bas carbone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7" name="Google Shape;337;g2c26eef2dfb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193" y="3628513"/>
            <a:ext cx="4041649" cy="222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title"/>
          </p:nvPr>
        </p:nvSpPr>
        <p:spPr>
          <a:xfrm>
            <a:off x="1676400" y="-1765752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sz="3600" b="1"/>
              <a:t>Autres dispositifs d’aide</a:t>
            </a:r>
            <a:endParaRPr sz="3400" b="1"/>
          </a:p>
        </p:txBody>
      </p:sp>
      <p:sp>
        <p:nvSpPr>
          <p:cNvPr id="344" name="Google Shape;34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45" name="Google Shape;345;p42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46" name="Google Shape;346;p42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3</a:t>
            </a:r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482600" y="2095446"/>
            <a:ext cx="9855200" cy="278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PCAE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Aides au développement des haies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Aides au désherbage mécanique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⮚"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France AgriMer</a:t>
            </a: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25808ec34_0_39"/>
          <p:cNvSpPr txBox="1">
            <a:spLocks noGrp="1"/>
          </p:cNvSpPr>
          <p:nvPr>
            <p:ph type="title"/>
          </p:nvPr>
        </p:nvSpPr>
        <p:spPr>
          <a:xfrm>
            <a:off x="992275" y="-749150"/>
            <a:ext cx="107805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sz="3000" b="1"/>
              <a:t>Plan de Compétitivité et d’Adaptation des Exploitations Agricoles (</a:t>
            </a:r>
            <a:r>
              <a:rPr lang="fr-FR" sz="2700" b="1"/>
              <a:t>PCAE) </a:t>
            </a:r>
            <a:endParaRPr sz="3200" b="1"/>
          </a:p>
        </p:txBody>
      </p:sp>
      <p:sp>
        <p:nvSpPr>
          <p:cNvPr id="354" name="Google Shape;354;g2c25808ec34_0_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55" name="Google Shape;355;g2c25808ec34_0_39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56" name="Google Shape;356;g2c25808ec34_0_39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16</a:t>
            </a:r>
            <a:endParaRPr/>
          </a:p>
        </p:txBody>
      </p:sp>
      <p:pic>
        <p:nvPicPr>
          <p:cNvPr id="357" name="Google Shape;357;g2c25808ec3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0750" y="108978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2c25808ec34_0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450" y="1682050"/>
            <a:ext cx="8002674" cy="43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2c22102c364_1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325" y="1287399"/>
            <a:ext cx="8477979" cy="48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c22102c364_1_21"/>
          <p:cNvSpPr txBox="1">
            <a:spLocks noGrp="1"/>
          </p:cNvSpPr>
          <p:nvPr>
            <p:ph type="title"/>
          </p:nvPr>
        </p:nvSpPr>
        <p:spPr>
          <a:xfrm>
            <a:off x="962479" y="-1828121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PCAE - Investissement CUMA</a:t>
            </a:r>
            <a:endParaRPr b="1"/>
          </a:p>
        </p:txBody>
      </p:sp>
      <p:sp>
        <p:nvSpPr>
          <p:cNvPr id="366" name="Google Shape;366;g2c22102c364_1_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67" name="Google Shape;367;g2c22102c364_1_21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68" name="Google Shape;368;g2c22102c364_1_21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17</a:t>
            </a:r>
            <a:endParaRPr/>
          </a:p>
        </p:txBody>
      </p:sp>
      <p:sp>
        <p:nvSpPr>
          <p:cNvPr id="370" name="Google Shape;370;g2c22102c364_1_21"/>
          <p:cNvSpPr txBox="1"/>
          <p:nvPr/>
        </p:nvSpPr>
        <p:spPr>
          <a:xfrm>
            <a:off x="0" y="1261950"/>
            <a:ext cx="30000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fr-FR" sz="2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 sz="2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c22102c364_1_36"/>
          <p:cNvSpPr txBox="1">
            <a:spLocks noGrp="1"/>
          </p:cNvSpPr>
          <p:nvPr>
            <p:ph type="title"/>
          </p:nvPr>
        </p:nvSpPr>
        <p:spPr>
          <a:xfrm>
            <a:off x="962479" y="-1828121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PCAE - Investissement CUMA</a:t>
            </a:r>
            <a:endParaRPr b="1"/>
          </a:p>
        </p:txBody>
      </p:sp>
      <p:sp>
        <p:nvSpPr>
          <p:cNvPr id="377" name="Google Shape;377;g2c22102c364_1_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78" name="Google Shape;378;g2c22102c364_1_36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79" name="Google Shape;379;g2c22102c364_1_36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18</a:t>
            </a:r>
            <a:endParaRPr/>
          </a:p>
        </p:txBody>
      </p:sp>
      <p:sp>
        <p:nvSpPr>
          <p:cNvPr id="380" name="Google Shape;380;g2c22102c364_1_36"/>
          <p:cNvSpPr txBox="1"/>
          <p:nvPr/>
        </p:nvSpPr>
        <p:spPr>
          <a:xfrm>
            <a:off x="668125" y="1314900"/>
            <a:ext cx="10515600" cy="4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d’éligibilité des dossiers</a:t>
            </a: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5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Notation de chaque dossier :</a:t>
            </a:r>
            <a:endParaRPr sz="15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Si égal ou &gt; à 8 points : dossier prioritaire (eligible)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Entre 3 et 7 points : dossier en attente (éligible en fonction de la disponibilité de l’enveloppe)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Si &lt; ou égal à 2 points : dossier non éligibles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 sz="3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-FR" sz="15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Facteurs de notation des dossiers :</a:t>
            </a:r>
            <a:endParaRPr sz="15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La présence de nouveaux installés dans le groupe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La présence d’agriculteurs certifiés HVE et/ou en agriculture biologique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La présence d’emploi salarié au sein de la CUMA ou facturé en groupement employeur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Agriculteur formé à l’agroécologie (- de 3 ans)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Nouvelle CUMA (- de 3 ans) ou nouvel adhérent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Le fait de ne pas avoir obtenu de subvention depuis un an ou deux ans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Attention, tous ces critères ne peuvent pas être pris en compte pour certaines catégories de dossier (chaine de mécanisation mise en cultures et fourrages)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Impératif : </a:t>
            </a:r>
            <a:r>
              <a:rPr lang="fr-FR" sz="1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Obtention du Label RSO ou 50% des adhérents en écorégime supérieur pour la CUMA souhaitant bénéficier de l’aide avant la mise en paiement de la subvention !</a:t>
            </a:r>
            <a:endParaRPr sz="15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c22102c364_1_48"/>
          <p:cNvSpPr txBox="1">
            <a:spLocks noGrp="1"/>
          </p:cNvSpPr>
          <p:nvPr>
            <p:ph type="title"/>
          </p:nvPr>
        </p:nvSpPr>
        <p:spPr>
          <a:xfrm>
            <a:off x="962479" y="-1828121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PCAE - Investissement CUMA</a:t>
            </a:r>
            <a:endParaRPr b="1"/>
          </a:p>
        </p:txBody>
      </p:sp>
      <p:sp>
        <p:nvSpPr>
          <p:cNvPr id="387" name="Google Shape;387;g2c22102c364_1_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88" name="Google Shape;388;g2c22102c364_1_48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389" name="Google Shape;389;g2c22102c364_1_48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19</a:t>
            </a:r>
            <a:endParaRPr/>
          </a:p>
        </p:txBody>
      </p:sp>
      <p:sp>
        <p:nvSpPr>
          <p:cNvPr id="390" name="Google Shape;390;g2c22102c364_1_48"/>
          <p:cNvSpPr txBox="1"/>
          <p:nvPr/>
        </p:nvSpPr>
        <p:spPr>
          <a:xfrm>
            <a:off x="568879" y="894777"/>
            <a:ext cx="11302800" cy="398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Autres critères</a:t>
            </a: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 sz="18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</a:t>
            </a: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Montant des investissements éligibles : 2 devis à fournir et calcul de l’aide sur la base du devis le moins élevé</a:t>
            </a:r>
            <a:endParaRPr sz="18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-Date de clôture du dispositif 2 séquences: du 21 février au 12 avril / du 13 avril au 15 juin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-Plancher de dépenses éligibles par dossier : 15 000 €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-Plafond de dépenses éligibles par appel à projet : 300 000 € au global / CUMA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noter que les Conseils départementaux 40 et 64  sont en train de finaliser un dispositif complémentaire au dispositif régional 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c22102c364_1_48"/>
          <p:cNvSpPr txBox="1"/>
          <p:nvPr/>
        </p:nvSpPr>
        <p:spPr>
          <a:xfrm>
            <a:off x="636864" y="3913274"/>
            <a:ext cx="11028000" cy="2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fr-FR" sz="2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Accompagner les agriculteurs dans les transitions agricoles qui sont :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fr-FR" sz="2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 sz="2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-Sortir des pesticides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-Favoriser le bien-être animal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-Développer la production de protéine végétale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-Favoriser l’installation en agriculture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-Maintenir l’agriculture en zone de montagne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-Favoriser les diversifications de production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0e9957ed8_0_67"/>
          <p:cNvSpPr txBox="1">
            <a:spLocks noGrp="1"/>
          </p:cNvSpPr>
          <p:nvPr>
            <p:ph type="title"/>
          </p:nvPr>
        </p:nvSpPr>
        <p:spPr>
          <a:xfrm>
            <a:off x="990600" y="-1772125"/>
            <a:ext cx="112014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sz="3500" b="1"/>
              <a:t>PCAE - Plan Végétal Environnement (PVE)</a:t>
            </a:r>
            <a:endParaRPr sz="3500" b="1"/>
          </a:p>
        </p:txBody>
      </p:sp>
      <p:sp>
        <p:nvSpPr>
          <p:cNvPr id="398" name="Google Shape;398;g2c0e9957ed8_0_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399" name="Google Shape;399;g2c0e9957ed8_0_67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00" name="Google Shape;400;g2c0e9957ed8_0_67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20</a:t>
            </a:r>
            <a:endParaRPr/>
          </a:p>
        </p:txBody>
      </p:sp>
      <p:sp>
        <p:nvSpPr>
          <p:cNvPr id="401" name="Google Shape;401;g2c0e9957ed8_0_67"/>
          <p:cNvSpPr/>
          <p:nvPr/>
        </p:nvSpPr>
        <p:spPr>
          <a:xfrm>
            <a:off x="316050" y="1323187"/>
            <a:ext cx="5570400" cy="20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 i="0" u="none" strike="noStrike" cap="none">
                <a:solidFill>
                  <a:srgbClr val="009139"/>
                </a:solidFill>
                <a:latin typeface="Verdana"/>
                <a:ea typeface="Verdana"/>
                <a:cs typeface="Verdana"/>
                <a:sym typeface="Verdana"/>
              </a:rPr>
              <a:t>Investissements éligibles</a:t>
            </a:r>
            <a:endParaRPr sz="1800" b="1" i="0" u="none" strike="noStrike" cap="none">
              <a:solidFill>
                <a:srgbClr val="00913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Matériels de désherbage mécanique,  guidage de précisions, matériels d’entretien et d’implantation des couverts ou de l’enherbement (rouleau FACA, broyeurs inter-rangs), matériels d’entretien de prairies et de haies ….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 i="0" u="none" strike="noStrike" cap="none">
                <a:solidFill>
                  <a:srgbClr val="009139"/>
                </a:solidFill>
                <a:latin typeface="Verdana"/>
                <a:ea typeface="Verdana"/>
                <a:cs typeface="Verdana"/>
                <a:sym typeface="Verdana"/>
              </a:rPr>
              <a:t>Taux d’aide, planchers et plafonds</a:t>
            </a:r>
            <a:endParaRPr sz="1800" b="1" i="0" u="none" strike="noStrike" cap="none">
              <a:solidFill>
                <a:srgbClr val="00913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30% du montant HT des investissements</a:t>
            </a:r>
            <a:endParaRPr sz="1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+10% si AB</a:t>
            </a:r>
            <a:endParaRPr sz="1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Les dépenses éligibles doivent être comprises entre </a:t>
            </a:r>
            <a:endParaRPr sz="1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5 000 € HT et 50 000 € HT (100 000 € pour un GAEC à 2 associés et 125 000 € si 3 associés)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2" name="Google Shape;402;g2c0e9957ed8_0_67"/>
          <p:cNvSpPr txBox="1"/>
          <p:nvPr/>
        </p:nvSpPr>
        <p:spPr>
          <a:xfrm>
            <a:off x="7217334" y="1278054"/>
            <a:ext cx="3950700" cy="4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9139"/>
                </a:solidFill>
                <a:latin typeface="Verdana"/>
                <a:ea typeface="Verdana"/>
                <a:cs typeface="Verdana"/>
                <a:sym typeface="Verdana"/>
              </a:rPr>
              <a:t>Eligibilité:</a:t>
            </a:r>
            <a:endParaRPr sz="1800" b="1" i="0" u="none" strike="noStrike" cap="none">
              <a:solidFill>
                <a:srgbClr val="00913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913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L’exploitation doit être engagée :</a:t>
            </a:r>
            <a:endParaRPr sz="1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-soit en </a:t>
            </a:r>
            <a:r>
              <a:rPr lang="fr-FR" sz="1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Agriculture Biologique</a:t>
            </a: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(conversion ou maintien) sur tout ou une partie de l’atelier concerné par la demande d’aide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-soit en </a:t>
            </a:r>
            <a:r>
              <a:rPr lang="fr-FR" sz="1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HVE</a:t>
            </a:r>
            <a:endParaRPr sz="17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-soit des parcelles sont situées dans une </a:t>
            </a:r>
            <a:r>
              <a:rPr lang="fr-FR" sz="1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zone à enjeu eau </a:t>
            </a: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 agences de l’eau ET l’e</a:t>
            </a:r>
            <a:r>
              <a:rPr lang="fr-FR" sz="1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xploitation a engagé un Accompagnement Individuel d’Exploitation </a:t>
            </a:r>
            <a:r>
              <a:rPr lang="fr-FR" sz="1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(AIE)</a:t>
            </a:r>
            <a:endParaRPr sz="1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g2c0e9957ed8_0_67"/>
          <p:cNvSpPr txBox="1"/>
          <p:nvPr/>
        </p:nvSpPr>
        <p:spPr>
          <a:xfrm>
            <a:off x="228507" y="5569516"/>
            <a:ext cx="6102927" cy="9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 b="0" i="1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Prochain appel à projets attendu à l’automne (nous pouvons prendre vos coordonnées en attente) </a:t>
            </a:r>
            <a:endParaRPr sz="1100" b="0" i="1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25808ec34_0_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10" name="Google Shape;410;g2c25808ec34_0_13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11" name="Google Shape;411;g2c25808ec34_0_13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21</a:t>
            </a:r>
            <a:endParaRPr/>
          </a:p>
        </p:txBody>
      </p:sp>
      <p:sp>
        <p:nvSpPr>
          <p:cNvPr id="412" name="Google Shape;412;g2c25808ec34_0_13"/>
          <p:cNvSpPr txBox="1"/>
          <p:nvPr/>
        </p:nvSpPr>
        <p:spPr>
          <a:xfrm>
            <a:off x="1151425" y="439825"/>
            <a:ext cx="101835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>
                <a:solidFill>
                  <a:srgbClr val="BA834B"/>
                </a:solidFill>
                <a:latin typeface="Verdana"/>
                <a:ea typeface="Verdana"/>
                <a:cs typeface="Verdana"/>
                <a:sym typeface="Verdana"/>
              </a:rPr>
              <a:t>PCAE - Investissement en maraîchage</a:t>
            </a:r>
            <a:r>
              <a:rPr lang="fr-FR" sz="3500" b="1" i="0" u="none" strike="noStrike" cap="none">
                <a:solidFill>
                  <a:srgbClr val="BA834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500" b="1" i="0" u="none" strike="noStrike" cap="none">
              <a:solidFill>
                <a:srgbClr val="BA83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g2c25808ec34_0_13"/>
          <p:cNvSpPr txBox="1"/>
          <p:nvPr/>
        </p:nvSpPr>
        <p:spPr>
          <a:xfrm>
            <a:off x="225275" y="2809800"/>
            <a:ext cx="130425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BA834B"/>
                </a:solidFill>
                <a:latin typeface="Verdana"/>
                <a:ea typeface="Verdana"/>
                <a:cs typeface="Verdana"/>
                <a:sym typeface="Verdana"/>
              </a:rPr>
              <a:t>PCAE - Protection des cultures contre le gel et la grêle</a:t>
            </a:r>
            <a:endParaRPr sz="2800" b="1" i="0" u="none" strike="noStrike" cap="none">
              <a:solidFill>
                <a:srgbClr val="BA83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Google Shape;414;g2c25808ec34_0_13"/>
          <p:cNvSpPr txBox="1"/>
          <p:nvPr/>
        </p:nvSpPr>
        <p:spPr>
          <a:xfrm>
            <a:off x="661150" y="1350300"/>
            <a:ext cx="10309500" cy="14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Critère éligibilité : exploitation HVE ou bio</a:t>
            </a:r>
            <a:endParaRPr sz="2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Taux d’aide : 30% (+10% si AB) plancher: 3000€ plafond:40 000€ </a:t>
            </a:r>
            <a:endParaRPr sz="2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Date de clôture du dispositif :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15 mai 2024</a:t>
            </a:r>
            <a:endParaRPr sz="24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g2c25808ec34_0_13"/>
          <p:cNvSpPr txBox="1"/>
          <p:nvPr/>
        </p:nvSpPr>
        <p:spPr>
          <a:xfrm>
            <a:off x="596700" y="3388425"/>
            <a:ext cx="10309500" cy="14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Critère éligibilité : exploitation HVE ou bio</a:t>
            </a:r>
            <a:endParaRPr sz="2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Taux d’aide : 30% (+10% si AB) plancher: 5000€ plafond:40 000€ </a:t>
            </a:r>
            <a:endParaRPr sz="2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Date de clôture du dispositif :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31 mai 2024</a:t>
            </a:r>
            <a:endParaRPr sz="20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g2c25808ec34_0_13"/>
          <p:cNvSpPr txBox="1"/>
          <p:nvPr/>
        </p:nvSpPr>
        <p:spPr>
          <a:xfrm>
            <a:off x="8407225" y="4866150"/>
            <a:ext cx="28575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g2c25808ec34_0_13"/>
          <p:cNvSpPr txBox="1"/>
          <p:nvPr/>
        </p:nvSpPr>
        <p:spPr>
          <a:xfrm>
            <a:off x="7160550" y="5188325"/>
            <a:ext cx="39222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g2c25808ec34_0_13"/>
          <p:cNvSpPr txBox="1"/>
          <p:nvPr/>
        </p:nvSpPr>
        <p:spPr>
          <a:xfrm>
            <a:off x="7832900" y="4894175"/>
            <a:ext cx="37119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g2c25808ec34_0_13"/>
          <p:cNvSpPr txBox="1"/>
          <p:nvPr/>
        </p:nvSpPr>
        <p:spPr>
          <a:xfrm>
            <a:off x="7160550" y="4672825"/>
            <a:ext cx="42723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Se rapprocher de la Chambre d’Agriculture des Landes pour plus de renseignements </a:t>
            </a:r>
            <a:endParaRPr sz="1800" b="0" i="0" u="none" strike="noStrike" cap="none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Romane </a:t>
            </a:r>
            <a:r>
              <a:rPr lang="fr-FR" sz="1800" b="1" i="0" u="none" strike="noStrike" cap="none" dirty="0" err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Bordenave</a:t>
            </a:r>
            <a:r>
              <a:rPr lang="fr-FR" sz="1800" b="1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0" i="0" u="none" strike="noStrike" cap="none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: 06.76.86.41.04</a:t>
            </a:r>
            <a:endParaRPr sz="1800" b="0" i="0" u="none" strike="noStrike" cap="none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"/>
          <p:cNvSpPr txBox="1">
            <a:spLocks noGrp="1"/>
          </p:cNvSpPr>
          <p:nvPr>
            <p:ph type="title"/>
          </p:nvPr>
        </p:nvSpPr>
        <p:spPr>
          <a:xfrm>
            <a:off x="839100" y="-2164225"/>
            <a:ext cx="113529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sz="3400" b="1"/>
              <a:t>Pacte Haie (2024-2030): </a:t>
            </a:r>
            <a:r>
              <a:rPr lang="fr-FR" sz="3400" b="1">
                <a:solidFill>
                  <a:srgbClr val="C00000"/>
                </a:solidFill>
              </a:rPr>
              <a:t>ouverture prochaine</a:t>
            </a:r>
            <a:endParaRPr sz="3400" b="1">
              <a:solidFill>
                <a:srgbClr val="C00000"/>
              </a:solidFill>
            </a:endParaRPr>
          </a:p>
        </p:txBody>
      </p:sp>
      <p:sp>
        <p:nvSpPr>
          <p:cNvPr id="426" name="Google Shape;4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22</a:t>
            </a:r>
            <a:endParaRPr/>
          </a:p>
        </p:txBody>
      </p:sp>
      <p:pic>
        <p:nvPicPr>
          <p:cNvPr id="429" name="Google Shape;4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125" y="4543644"/>
            <a:ext cx="36671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6"/>
          <p:cNvSpPr txBox="1"/>
          <p:nvPr/>
        </p:nvSpPr>
        <p:spPr>
          <a:xfrm>
            <a:off x="302550" y="5472950"/>
            <a:ext cx="60792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b="0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Les exploitations situées dans des zones à enjeux eau seront prioritaires.</a:t>
            </a:r>
            <a:endParaRPr sz="1600" b="0" i="1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16"/>
          <p:cNvSpPr txBox="1"/>
          <p:nvPr/>
        </p:nvSpPr>
        <p:spPr>
          <a:xfrm>
            <a:off x="302550" y="4707175"/>
            <a:ext cx="59448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b="0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Les haies rasées pour en replanter de nouvelles ne sont pas éligibles.</a:t>
            </a:r>
            <a:endParaRPr sz="1700" b="0" i="1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16"/>
          <p:cNvSpPr txBox="1"/>
          <p:nvPr/>
        </p:nvSpPr>
        <p:spPr>
          <a:xfrm>
            <a:off x="210000" y="1314475"/>
            <a:ext cx="11352900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Critères d’éligibilité</a:t>
            </a: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Etre agriculteur à titre principal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Parcelles éligibles à la PAC ou prouver le caractère agricole des parcelles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100 % de l’investissement de la plantation de la haie pris en charge</a:t>
            </a: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Plancher : 1500</a:t>
            </a:r>
            <a:r>
              <a:rPr lang="fr-F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d’investissement (soit l’équivalent de 140 mètres linéaires de haies, possibilité de faire deux haies de 70 mètres)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1012050" y="-1546851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sz="3600" b="1"/>
              <a:t>Mesures agro-environnementales et climatiques  (MAEC)</a:t>
            </a:r>
            <a:endParaRPr sz="3400" b="1"/>
          </a:p>
        </p:txBody>
      </p:sp>
      <p:sp>
        <p:nvSpPr>
          <p:cNvPr id="115" name="Google Shape;11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3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725" y="2379825"/>
            <a:ext cx="5573350" cy="20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5260250" y="1822225"/>
            <a:ext cx="73842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fr-FR" sz="20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Les Landes sont concernées par trois enjeux</a:t>
            </a:r>
            <a:r>
              <a:rPr lang="fr-FR" sz="2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200" b="1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7977754" y="4460699"/>
            <a:ext cx="3025187" cy="1343615"/>
            <a:chOff x="3944069" y="6091493"/>
            <a:chExt cx="4033583" cy="1791487"/>
          </a:xfrm>
        </p:grpSpPr>
        <p:pic>
          <p:nvPicPr>
            <p:cNvPr id="121" name="Google Shape;12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56839" y="6091493"/>
              <a:ext cx="1420813" cy="159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44069" y="6111330"/>
              <a:ext cx="1855786" cy="1771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3"/>
          <p:cNvSpPr txBox="1"/>
          <p:nvPr/>
        </p:nvSpPr>
        <p:spPr>
          <a:xfrm>
            <a:off x="268394" y="2236075"/>
            <a:ext cx="4924800" cy="3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Les MAEC permettent d’accompagner financièrement les agriculteurs mettant en place des pratiques agricoles vertueuses pour l’environnement.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Engagement sur 5 ans 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0475" y="4475577"/>
            <a:ext cx="1888778" cy="121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c64561f72a_1_20"/>
          <p:cNvSpPr txBox="1">
            <a:spLocks noGrp="1"/>
          </p:cNvSpPr>
          <p:nvPr>
            <p:ph type="title"/>
          </p:nvPr>
        </p:nvSpPr>
        <p:spPr>
          <a:xfrm>
            <a:off x="783525" y="-2249000"/>
            <a:ext cx="119625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sz="3300" b="1"/>
              <a:t>Désherbage mécanique: </a:t>
            </a:r>
            <a:r>
              <a:rPr lang="fr-FR" sz="3300" b="1">
                <a:solidFill>
                  <a:srgbClr val="C00000"/>
                </a:solidFill>
              </a:rPr>
              <a:t>soutien pour les CUMA</a:t>
            </a:r>
            <a:endParaRPr sz="3300" b="1">
              <a:solidFill>
                <a:srgbClr val="C00000"/>
              </a:solidFill>
            </a:endParaRPr>
          </a:p>
        </p:txBody>
      </p:sp>
      <p:sp>
        <p:nvSpPr>
          <p:cNvPr id="439" name="Google Shape;439;g2c64561f72a_1_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40" name="Google Shape;440;g2c64561f72a_1_20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41" name="Google Shape;441;g2c64561f72a_1_20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22</a:t>
            </a:r>
            <a:endParaRPr/>
          </a:p>
        </p:txBody>
      </p:sp>
      <p:sp>
        <p:nvSpPr>
          <p:cNvPr id="442" name="Google Shape;442;g2c64561f72a_1_20"/>
          <p:cNvSpPr txBox="1"/>
          <p:nvPr/>
        </p:nvSpPr>
        <p:spPr>
          <a:xfrm>
            <a:off x="349050" y="1101975"/>
            <a:ext cx="11493900" cy="50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Accompagnement financier du Sydec et du Département des Landes</a:t>
            </a: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pour les agriculteurs de l’AAC (parcelles dans et hors zone)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70% d’aides pour la CUMA pour la prestation complète, en fonction des surcoûts de désherbage mécanique 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Itinéraires techniques possibles </a:t>
            </a:r>
            <a:endParaRPr sz="20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passages mécaniques (herse étrille, houe rotative, bineuse) = 110€ /ha de surcoûts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Semis direct ou strip-till = 65€ /ha de surcoûts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Zéro phyto = 270€/ha de surcoûts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c64561f72a_1_7"/>
          <p:cNvSpPr txBox="1">
            <a:spLocks noGrp="1"/>
          </p:cNvSpPr>
          <p:nvPr>
            <p:ph type="title"/>
          </p:nvPr>
        </p:nvSpPr>
        <p:spPr>
          <a:xfrm>
            <a:off x="838200" y="-2248975"/>
            <a:ext cx="119625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sz="3300" b="1"/>
              <a:t>Désherbage mécanique: </a:t>
            </a:r>
            <a:r>
              <a:rPr lang="fr-FR" sz="3300" b="1">
                <a:solidFill>
                  <a:srgbClr val="C00000"/>
                </a:solidFill>
              </a:rPr>
              <a:t>soutien pour les CUMA</a:t>
            </a:r>
            <a:endParaRPr sz="3300" b="1">
              <a:solidFill>
                <a:srgbClr val="C00000"/>
              </a:solidFill>
            </a:endParaRPr>
          </a:p>
        </p:txBody>
      </p:sp>
      <p:sp>
        <p:nvSpPr>
          <p:cNvPr id="449" name="Google Shape;449;g2c64561f72a_1_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50" name="Google Shape;450;g2c64561f72a_1_7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51" name="Google Shape;451;g2c64561f72a_1_7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22</a:t>
            </a:r>
            <a:endParaRPr/>
          </a:p>
        </p:txBody>
      </p:sp>
      <p:sp>
        <p:nvSpPr>
          <p:cNvPr id="452" name="Google Shape;452;g2c64561f72a_1_7"/>
          <p:cNvSpPr txBox="1"/>
          <p:nvPr/>
        </p:nvSpPr>
        <p:spPr>
          <a:xfrm>
            <a:off x="296250" y="1275713"/>
            <a:ext cx="11728800" cy="50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Accompagnement financier du Sydec et du Département des Landes</a:t>
            </a: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pour les agriculteurs de l’AAC (parcelles dans et hors zone)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Engagements :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Implication active dans le PAT : participer aux actions du PAT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Maintenir un IFT herbicide &lt;1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Transmettre son itinéraire technique aux partenaires du PAT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Détruire mécaniquement ses couverts végétaux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fr-FR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Utilisation des aires collectives de remplissage et de lavage : pas de gestion des fonds de cuve au champ dans l’AAC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3" name="Google Shape;453;g2c64561f72a_1_7"/>
          <p:cNvSpPr txBox="1"/>
          <p:nvPr/>
        </p:nvSpPr>
        <p:spPr>
          <a:xfrm>
            <a:off x="2453400" y="5374350"/>
            <a:ext cx="75669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i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 rapprocher de la Fédération des CUMA 640 </a:t>
            </a:r>
            <a:endParaRPr sz="2100" i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Juliette Cheval - 06 88 24 76 58</a:t>
            </a:r>
            <a:endParaRPr sz="1800" i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"/>
          <p:cNvSpPr txBox="1">
            <a:spLocks noGrp="1"/>
          </p:cNvSpPr>
          <p:nvPr>
            <p:ph type="title"/>
          </p:nvPr>
        </p:nvSpPr>
        <p:spPr>
          <a:xfrm>
            <a:off x="962479" y="-182812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Aides PAC</a:t>
            </a:r>
            <a:endParaRPr b="1"/>
          </a:p>
        </p:txBody>
      </p:sp>
      <p:sp>
        <p:nvSpPr>
          <p:cNvPr id="460" name="Google Shape;46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61" name="Google Shape;461;p20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62" name="Google Shape;462;p20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23</a:t>
            </a:r>
            <a:endParaRPr/>
          </a:p>
        </p:txBody>
      </p:sp>
      <p:sp>
        <p:nvSpPr>
          <p:cNvPr id="463" name="Google Shape;463;p20"/>
          <p:cNvSpPr txBox="1"/>
          <p:nvPr/>
        </p:nvSpPr>
        <p:spPr>
          <a:xfrm>
            <a:off x="4713600" y="220050"/>
            <a:ext cx="7359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Aides couplées =  aides pour soutenir certaines filières/productions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Attention </a:t>
            </a: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Les cultures doivent être déclarées comme culture principale.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475" y="1593525"/>
            <a:ext cx="2577000" cy="47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6875" y="1772599"/>
            <a:ext cx="7723324" cy="43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c0e9957ed8_0_19"/>
          <p:cNvSpPr txBox="1">
            <a:spLocks noGrp="1"/>
          </p:cNvSpPr>
          <p:nvPr>
            <p:ph type="title"/>
          </p:nvPr>
        </p:nvSpPr>
        <p:spPr>
          <a:xfrm>
            <a:off x="1110154" y="-1885921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Aides PAC</a:t>
            </a:r>
            <a:endParaRPr b="1"/>
          </a:p>
        </p:txBody>
      </p:sp>
      <p:sp>
        <p:nvSpPr>
          <p:cNvPr id="472" name="Google Shape;472;g2c0e9957ed8_0_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73" name="Google Shape;473;g2c0e9957ed8_0_19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74" name="Google Shape;474;g2c0e9957ed8_0_19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24</a:t>
            </a:r>
            <a:endParaRPr/>
          </a:p>
        </p:txBody>
      </p:sp>
      <p:sp>
        <p:nvSpPr>
          <p:cNvPr id="475" name="Google Shape;475;g2c0e9957ed8_0_19"/>
          <p:cNvSpPr txBox="1"/>
          <p:nvPr/>
        </p:nvSpPr>
        <p:spPr>
          <a:xfrm>
            <a:off x="236300" y="1555625"/>
            <a:ext cx="109335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Aides couplées : légumineuses fourragères</a:t>
            </a: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Surfaces éligibles : légumineuses pures/légumineuses en mélange, légumineuse en mélange avec des céréales/oléagineux (si le mélange contient à minima 50% de semences de légumineuses fourragères à l’implantation), mélanges légumineuses prédominantes et graminées (uniquement éligibles l’année du semis). </a:t>
            </a: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fr-FR"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Eligibilité du demandeur</a:t>
            </a: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détenir à minima </a:t>
            </a:r>
            <a:r>
              <a:rPr lang="fr-FR"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UGB</a:t>
            </a: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herbivores ou mono-gastriques ou avoir </a:t>
            </a:r>
            <a:r>
              <a:rPr lang="fr-FR"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signé un contrat direct avec un éleveur</a:t>
            </a: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6" name="Google Shape;476;g2c0e9957ed8_0_19"/>
          <p:cNvSpPr txBox="1"/>
          <p:nvPr/>
        </p:nvSpPr>
        <p:spPr>
          <a:xfrm>
            <a:off x="3787833" y="5536630"/>
            <a:ext cx="2934000" cy="3849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~ 149 </a:t>
            </a:r>
            <a:r>
              <a:rPr lang="fr-FR" sz="1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€/ha </a:t>
            </a:r>
            <a:endParaRPr sz="1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c0e9957ed8_0_38"/>
          <p:cNvSpPr txBox="1">
            <a:spLocks noGrp="1"/>
          </p:cNvSpPr>
          <p:nvPr>
            <p:ph type="title"/>
          </p:nvPr>
        </p:nvSpPr>
        <p:spPr>
          <a:xfrm>
            <a:off x="914054" y="-2054021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Aides PAC</a:t>
            </a:r>
            <a:endParaRPr b="1"/>
          </a:p>
        </p:txBody>
      </p:sp>
      <p:sp>
        <p:nvSpPr>
          <p:cNvPr id="483" name="Google Shape;483;g2c0e9957ed8_0_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84" name="Google Shape;484;g2c0e9957ed8_0_38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485" name="Google Shape;485;g2c0e9957ed8_0_38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25</a:t>
            </a:r>
            <a:endParaRPr/>
          </a:p>
        </p:txBody>
      </p:sp>
      <p:sp>
        <p:nvSpPr>
          <p:cNvPr id="486" name="Google Shape;486;g2c0e9957ed8_0_38"/>
          <p:cNvSpPr txBox="1"/>
          <p:nvPr/>
        </p:nvSpPr>
        <p:spPr>
          <a:xfrm>
            <a:off x="268575" y="1184475"/>
            <a:ext cx="10933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Google Shape;487;g2c0e9957ed8_0_38"/>
          <p:cNvSpPr txBox="1"/>
          <p:nvPr/>
        </p:nvSpPr>
        <p:spPr>
          <a:xfrm>
            <a:off x="381525" y="1450588"/>
            <a:ext cx="8267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Aides couplées : protéines végétales</a:t>
            </a: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Soja, protéagineux, légumes secs, semences de légumineuses fourragères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fr-F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Montant unique pour toutes les productions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8" name="Google Shape;488;g2c0e9957ed8_0_38"/>
          <p:cNvSpPr txBox="1"/>
          <p:nvPr/>
        </p:nvSpPr>
        <p:spPr>
          <a:xfrm>
            <a:off x="6102825" y="4847375"/>
            <a:ext cx="55509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renseigner auprès de votre conseiller de secteur ! </a:t>
            </a:r>
            <a:endParaRPr sz="2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g2c0e9957ed8_0_38"/>
          <p:cNvSpPr txBox="1"/>
          <p:nvPr/>
        </p:nvSpPr>
        <p:spPr>
          <a:xfrm>
            <a:off x="268575" y="4415138"/>
            <a:ext cx="8267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Aides couplées : chanvre</a:t>
            </a: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0" name="Google Shape;490;g2c0e9957ed8_0_38"/>
          <p:cNvSpPr txBox="1"/>
          <p:nvPr/>
        </p:nvSpPr>
        <p:spPr>
          <a:xfrm>
            <a:off x="4419458" y="3708080"/>
            <a:ext cx="2934000" cy="3849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~ 105 </a:t>
            </a:r>
            <a:r>
              <a:rPr lang="fr-FR" sz="1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€/ha </a:t>
            </a:r>
            <a:endParaRPr sz="1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1" name="Google Shape;491;g2c0e9957ed8_0_38"/>
          <p:cNvSpPr txBox="1"/>
          <p:nvPr/>
        </p:nvSpPr>
        <p:spPr>
          <a:xfrm>
            <a:off x="1014008" y="5345255"/>
            <a:ext cx="2934000" cy="3849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~ 98 </a:t>
            </a:r>
            <a:r>
              <a:rPr lang="fr-FR" sz="1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€/ha </a:t>
            </a:r>
            <a:endParaRPr sz="1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c0e9957ed8_0_7"/>
          <p:cNvSpPr txBox="1">
            <a:spLocks noGrp="1"/>
          </p:cNvSpPr>
          <p:nvPr>
            <p:ph type="title"/>
          </p:nvPr>
        </p:nvSpPr>
        <p:spPr>
          <a:xfrm>
            <a:off x="1010879" y="-1795846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FranceAgriMer</a:t>
            </a:r>
            <a:endParaRPr b="1"/>
          </a:p>
        </p:txBody>
      </p:sp>
      <p:sp>
        <p:nvSpPr>
          <p:cNvPr id="498" name="Google Shape;498;g2c0e9957ed8_0_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499" name="Google Shape;499;g2c0e9957ed8_0_7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500" name="Google Shape;500;g2c0e9957ed8_0_7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900" cy="365100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26</a:t>
            </a:r>
            <a:endParaRPr/>
          </a:p>
        </p:txBody>
      </p:sp>
      <p:pic>
        <p:nvPicPr>
          <p:cNvPr id="501" name="Google Shape;501;g2c0e9957ed8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0050" y="0"/>
            <a:ext cx="1366200" cy="12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2c0e9957ed8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3100" y="0"/>
            <a:ext cx="1202875" cy="12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2c0e9957ed8_0_7"/>
          <p:cNvSpPr txBox="1"/>
          <p:nvPr/>
        </p:nvSpPr>
        <p:spPr>
          <a:xfrm>
            <a:off x="478875" y="1300088"/>
            <a:ext cx="11400900" cy="3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Programme d’aides sur différentes thématiques (agroéquipement, irrigation, renouvellement vergers…).</a:t>
            </a: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 de fenêtre d’ouverture prédéfinie: veille permanente</a:t>
            </a: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Fonctionne selon le principe : 1er arrivé, 1er servi dans la limite des crédits disponibles</a:t>
            </a: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 éligibles : matériel d’occasion, main d’œuvre, investissements déjà financés par un autre dispositif, matériel en co-propriété</a:t>
            </a: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Dépôt des dossiers par télédéclaration sur le site de FAM</a:t>
            </a:r>
            <a:endParaRPr sz="2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Char char="●"/>
            </a:pPr>
            <a:r>
              <a:rPr lang="fr-FR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commencement d’exécution du projet (= signature du devis) ne peut intervenir avant la date de l’autorisation d’achat (= accusé de réception</a:t>
            </a:r>
            <a:r>
              <a:rPr lang="fr-FR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4" name="Google Shape;504;g2c0e9957ed8_0_7"/>
          <p:cNvSpPr txBox="1"/>
          <p:nvPr/>
        </p:nvSpPr>
        <p:spPr>
          <a:xfrm>
            <a:off x="6215800" y="5250800"/>
            <a:ext cx="55509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renseigner auprès de votre conseiller de secteur ! </a:t>
            </a:r>
            <a:endParaRPr sz="2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1"/>
          <p:cNvSpPr txBox="1">
            <a:spLocks noGrp="1"/>
          </p:cNvSpPr>
          <p:nvPr>
            <p:ph type="title"/>
          </p:nvPr>
        </p:nvSpPr>
        <p:spPr>
          <a:xfrm>
            <a:off x="962479" y="-182812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4000"/>
              <a:buFont typeface="Verdana"/>
              <a:buNone/>
            </a:pPr>
            <a:r>
              <a:rPr lang="fr-FR" b="1"/>
              <a:t>CONTACTS</a:t>
            </a:r>
            <a:endParaRPr b="1"/>
          </a:p>
        </p:txBody>
      </p:sp>
      <p:sp>
        <p:nvSpPr>
          <p:cNvPr id="511" name="Google Shape;51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512" name="Google Shape;512;p21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513" name="Google Shape;513;p21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27</a:t>
            </a:r>
            <a:endParaRPr/>
          </a:p>
        </p:txBody>
      </p:sp>
      <p:sp>
        <p:nvSpPr>
          <p:cNvPr id="514" name="Google Shape;514;p21"/>
          <p:cNvSpPr txBox="1"/>
          <p:nvPr/>
        </p:nvSpPr>
        <p:spPr>
          <a:xfrm>
            <a:off x="419182" y="672064"/>
            <a:ext cx="2865000" cy="527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Chambre d’agriculture des Landes</a:t>
            </a:r>
            <a:endParaRPr dirty="0"/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FR" sz="900" b="1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FR" sz="16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FR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FR" sz="105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FDCUMA 640</a:t>
            </a:r>
            <a:endParaRPr dirty="0"/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lang="fr-FR" sz="5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Bio Nouvelle-Aquitaine (AgroBio40)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fr-FR" dirty="0">
              <a:ea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ALPAD</a:t>
            </a: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fr-FR" sz="1600" b="1" dirty="0">
              <a:latin typeface="Verdana"/>
              <a:ea typeface="Verdana"/>
              <a:sym typeface="Verdana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Institution Adour</a:t>
            </a:r>
            <a:endParaRPr sz="16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5" name="Google Shape;515;p21"/>
          <p:cNvSpPr txBox="1"/>
          <p:nvPr/>
        </p:nvSpPr>
        <p:spPr>
          <a:xfrm>
            <a:off x="3502152" y="937573"/>
            <a:ext cx="8412480" cy="590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MAEC: Xavier </a:t>
            </a:r>
            <a:r>
              <a:rPr lang="fr-FR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Lejus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(06 80 21 12 02 - 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xavier.lejus@landes.chambagri.fr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>
              <a:lnSpc>
                <a:spcPct val="107000"/>
              </a:lnSpc>
              <a:spcBef>
                <a:spcPts val="800"/>
              </a:spcBef>
              <a:buSzPts val="1400"/>
            </a:pPr>
            <a:r>
              <a:rPr lang="fr-FR" dirty="0">
                <a:latin typeface="Verdana"/>
                <a:ea typeface="Verdana"/>
                <a:cs typeface="Verdana"/>
                <a:sym typeface="Verdana"/>
              </a:rPr>
              <a:t>PCAE : Romane </a:t>
            </a:r>
            <a:r>
              <a:rPr lang="fr-FR" dirty="0" err="1">
                <a:latin typeface="Verdana"/>
                <a:ea typeface="Verdana"/>
                <a:cs typeface="Verdana"/>
                <a:sym typeface="Verdana"/>
              </a:rPr>
              <a:t>Bordenave</a:t>
            </a:r>
            <a:r>
              <a:rPr lang="fr-FR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fr-FR" dirty="0">
                <a:latin typeface="Verdana"/>
                <a:ea typeface="Verdana"/>
                <a:cs typeface="Verdana"/>
              </a:rPr>
              <a:t>06 76 86 41 04 – </a:t>
            </a:r>
            <a:r>
              <a:rPr lang="fr-FR" sz="1200" dirty="0">
                <a:solidFill>
                  <a:schemeClr val="dk1"/>
                </a:solidFill>
                <a:latin typeface="Verdana"/>
                <a:ea typeface="Verdana"/>
                <a:cs typeface="Verdana"/>
                <a:hlinkClick r:id="rId4"/>
              </a:rPr>
              <a:t>romane.bordenave@landes.chambagri.fr</a:t>
            </a:r>
            <a:r>
              <a:rPr lang="fr-FR" sz="12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)</a:t>
            </a:r>
          </a:p>
          <a:p>
            <a:pPr>
              <a:lnSpc>
                <a:spcPct val="107000"/>
              </a:lnSpc>
              <a:spcBef>
                <a:spcPts val="800"/>
              </a:spcBef>
              <a:buSzPts val="1400"/>
            </a:pPr>
            <a:r>
              <a:rPr lang="fr-FR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Infos à retrouver sur le site de la Chambre d’Agriculture des Landes</a:t>
            </a:r>
            <a:r>
              <a:rPr lang="fr-FR" sz="1600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:</a:t>
            </a:r>
            <a:endParaRPr lang="fr-FR" sz="1200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buSzPts val="1400"/>
            </a:pPr>
            <a:r>
              <a:rPr lang="fr-FR" i="1" dirty="0">
                <a:hlinkClick r:id="rId5"/>
              </a:rPr>
              <a:t>https://landes.chambre-agriculture.fr/gestion-de-lentreprise/beneficier-de-dispositifs-daides/</a:t>
            </a:r>
            <a:endParaRPr lang="fr-FR" i="1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fr-FR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fr-FR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Juliette Cheval (06 88 24 76 58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200" b="0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juliette.cheval@cuma.fr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fr-FR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dirty="0">
                <a:latin typeface="Verdana"/>
                <a:ea typeface="Verdana"/>
                <a:cs typeface="Verdana"/>
                <a:sym typeface="Verdana"/>
              </a:rPr>
              <a:t>Nathalie Rousseau (07 70 67 59 52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n.rousseau@agrobio40.f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r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fr-FR" sz="12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Antoine Parisot (06 10 10 46 57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animateur@alpad40.fr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FR" sz="1800" dirty="0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fr-FR" dirty="0">
                <a:latin typeface="Verdana"/>
                <a:ea typeface="Verdana"/>
                <a:cs typeface="Verdana"/>
                <a:sym typeface="Verdana"/>
              </a:rPr>
              <a:t>Santiago Mass (05 58 46 18 70 – </a:t>
            </a:r>
            <a:r>
              <a:rPr lang="fr-FR" dirty="0">
                <a:latin typeface="Verdana"/>
                <a:ea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agri.ptmidour@institution-adour.fr</a:t>
            </a:r>
            <a:r>
              <a:rPr lang="fr-FR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Rosine </a:t>
            </a:r>
            <a:r>
              <a:rPr lang="fr-FR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Goineau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06 13 94 42 04 – </a:t>
            </a:r>
            <a:r>
              <a:rPr lang="fr-FR" sz="1200" dirty="0">
                <a:latin typeface="Verdana"/>
                <a:ea typeface="Verdana"/>
                <a:sym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pt.midour.douze@institution-adour.fr</a:t>
            </a:r>
            <a:r>
              <a:rPr lang="fr-FR" dirty="0">
                <a:latin typeface="Verdana"/>
                <a:ea typeface="Verdana"/>
                <a:sym typeface="Verdana"/>
              </a:rPr>
              <a:t>)</a:t>
            </a:r>
            <a:endParaRPr lang="fr-FR" sz="1200" dirty="0">
              <a:latin typeface="Verdana"/>
              <a:ea typeface="Verdana"/>
              <a:sym typeface="Verdan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FR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FR" sz="1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2"/>
          <p:cNvSpPr/>
          <p:nvPr/>
        </p:nvSpPr>
        <p:spPr>
          <a:xfrm>
            <a:off x="359092" y="5376864"/>
            <a:ext cx="11473817" cy="1195519"/>
          </a:xfrm>
          <a:prstGeom prst="rect">
            <a:avLst/>
          </a:prstGeom>
          <a:solidFill>
            <a:srgbClr val="BA834B"/>
          </a:solidFill>
          <a:ln w="9525" cap="flat" cmpd="sng">
            <a:solidFill>
              <a:srgbClr val="42719B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3"/>
              <a:buFont typeface="Arial"/>
              <a:buNone/>
            </a:pPr>
            <a:endParaRPr sz="16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2"/>
          <p:cNvSpPr txBox="1"/>
          <p:nvPr/>
        </p:nvSpPr>
        <p:spPr>
          <a:xfrm>
            <a:off x="587236" y="5530149"/>
            <a:ext cx="364765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landes.chambre-agriculture.fr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931" y="5939359"/>
            <a:ext cx="437402" cy="43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0793" y="5376865"/>
            <a:ext cx="1180073" cy="119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333" y="6016958"/>
            <a:ext cx="413492" cy="291512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2"/>
          <p:cNvSpPr txBox="1"/>
          <p:nvPr/>
        </p:nvSpPr>
        <p:spPr>
          <a:xfrm>
            <a:off x="163901" y="663804"/>
            <a:ext cx="11528566" cy="50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Action réalisée avec les financements de :</a:t>
            </a: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9" name="Google Shape;52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000" y="2355432"/>
            <a:ext cx="1142491" cy="114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62822" y="1435457"/>
            <a:ext cx="1916401" cy="71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42121" y="1040167"/>
            <a:ext cx="958708" cy="11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3635" y="2209543"/>
            <a:ext cx="1328182" cy="16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10197" y="2285522"/>
            <a:ext cx="1621650" cy="16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15593" y="2425432"/>
            <a:ext cx="1390400" cy="12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46825" y="3960290"/>
            <a:ext cx="3464796" cy="91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CA95B30-DAF9-68F7-4F05-490EAB5FA61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409" t="29170" r="13897" b="31049"/>
          <a:stretch/>
        </p:blipFill>
        <p:spPr>
          <a:xfrm>
            <a:off x="3158845" y="2209543"/>
            <a:ext cx="3283711" cy="1288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923364" y="365125"/>
            <a:ext cx="10430436" cy="65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Verdana"/>
              <a:buNone/>
            </a:pPr>
            <a:r>
              <a:rPr lang="fr-FR"/>
              <a:t>Pour pouvoir contractualiser aux MAEC</a:t>
            </a:r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067926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Conditions à respecter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b="0" dirty="0">
                <a:latin typeface="Trebuchet MS"/>
                <a:ea typeface="Trebuchet MS"/>
                <a:cs typeface="Trebuchet MS"/>
                <a:sym typeface="Trebuchet MS"/>
              </a:rPr>
              <a:t>Avoir au moins une parcelle dans le secteur délimité</a:t>
            </a:r>
            <a:endParaRPr b="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b="0" dirty="0">
                <a:latin typeface="Trebuchet MS"/>
                <a:ea typeface="Trebuchet MS"/>
                <a:cs typeface="Trebuchet MS"/>
                <a:sym typeface="Trebuchet MS"/>
              </a:rPr>
              <a:t>Engager au moins 90 % des surfaces éligibles (qu’elles soient ou non dans le secteur délimité)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b="0" dirty="0">
                <a:latin typeface="Trebuchet MS"/>
                <a:ea typeface="Trebuchet MS"/>
                <a:cs typeface="Trebuchet MS"/>
                <a:sym typeface="Trebuchet MS"/>
              </a:rPr>
              <a:t>Un diagnostic préalable doit être réalisé avant le 15/09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Engagements généraux 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 b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b="0" dirty="0">
                <a:latin typeface="Trebuchet MS"/>
                <a:ea typeface="Trebuchet MS"/>
                <a:cs typeface="Trebuchet MS"/>
                <a:sym typeface="Trebuchet MS"/>
              </a:rPr>
              <a:t>Suivre une formation dans les deux premières années</a:t>
            </a:r>
            <a:endParaRPr b="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b="0" dirty="0">
                <a:latin typeface="Trebuchet MS"/>
                <a:ea typeface="Trebuchet MS"/>
                <a:cs typeface="Trebuchet MS"/>
                <a:sym typeface="Trebuchet MS"/>
              </a:rPr>
              <a:t>Enregistrer ses pratiques sur toutes les parcelles arables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b="0" dirty="0">
                <a:latin typeface="Trebuchet MS"/>
                <a:ea typeface="Trebuchet MS"/>
                <a:cs typeface="Trebuchet MS"/>
                <a:sym typeface="Trebuchet MS"/>
              </a:rPr>
              <a:t>Participer à au moins ½ journée/an de réunion d’échange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r-FR" b="0" dirty="0">
                <a:latin typeface="Trebuchet MS"/>
                <a:ea typeface="Trebuchet MS"/>
                <a:cs typeface="Trebuchet MS"/>
                <a:sym typeface="Trebuchet MS"/>
              </a:rPr>
              <a:t>Transmettre à la DDT(M) un bilan IFT avec l'outil du MASA avant le 31 octobre de chaque année. Ce Bilan IFT doit être réalisé 3 années sur 5 avec l’accompagnement d’un technicien (sauf CPRA)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Votre engagement dans les MAEC est à déclarer lors de votre dossier PAC, </a:t>
            </a:r>
            <a:r>
              <a:rPr lang="fr-FR" dirty="0">
                <a:solidFill>
                  <a:srgbClr val="FF0000"/>
                </a:solidFill>
              </a:rPr>
              <a:t>avant le 15/05/2024. </a:t>
            </a:r>
            <a:r>
              <a:rPr lang="fr-FR" dirty="0">
                <a:solidFill>
                  <a:schemeClr val="tx1"/>
                </a:solidFill>
              </a:rPr>
              <a:t>Il est toutefois possible de se désengager avant le 15/09/2024.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7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925285" y="357507"/>
            <a:ext cx="112667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MAEC Eau </a:t>
            </a: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– zone: Midour 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53390"/>
            <a:ext cx="7903050" cy="50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6</a:t>
            </a:r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059691" y="343143"/>
            <a:ext cx="1113231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Trebuchet MS"/>
              <a:buNone/>
            </a:pPr>
            <a:r>
              <a:rPr lang="fr-FR" sz="3200" b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MAEC Eau </a:t>
            </a:r>
            <a:r>
              <a:rPr lang="fr-FR" sz="3200" b="1">
                <a:latin typeface="Trebuchet MS"/>
                <a:ea typeface="Trebuchet MS"/>
                <a:cs typeface="Trebuchet MS"/>
                <a:sym typeface="Trebuchet MS"/>
              </a:rPr>
              <a:t>– Quantité d’eau – GC 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962757" y="1105159"/>
            <a:ext cx="54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Terres arables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301752" y="1645000"/>
            <a:ext cx="11539673" cy="402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Sur les surfaces engagées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retour d’une même culture deux années de suite</a:t>
            </a:r>
            <a:endParaRPr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Avoir 20% des TA en cultures Bas Niveau d’Intrant (BNI) </a:t>
            </a:r>
            <a:r>
              <a:rPr lang="fr-FR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Légumineuses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Sur les 5 ans: soit 1 culture d’hiver + 1 de printemps + 1 BNI ou légumineuse</a:t>
            </a:r>
            <a:endParaRPr dirty="0"/>
          </a:p>
          <a:p>
            <a:pPr marL="0" marR="0" lvl="0" indent="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 2 années de PT ou légumineuses pluriannuelles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Avoir des surfaces minimum en jachère mellifère et en haies, respectivement dès la 2</a:t>
            </a:r>
            <a:r>
              <a:rPr lang="fr-FR" sz="18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 la 4</a:t>
            </a:r>
            <a:r>
              <a:rPr lang="fr-FR" sz="18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année.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Avoir un compteur d’eau et les volumes des 5 années précédentes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Réduction de -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15% du volume d’eau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consommé à partir de la 3è année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 EAU 2 :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Avoir une </a:t>
            </a:r>
            <a:r>
              <a:rPr lang="fr-FR" sz="1800" b="1" i="0" u="none" strike="noStrike" cap="none" dirty="0">
                <a:solidFill>
                  <a:srgbClr val="548135"/>
                </a:solidFill>
                <a:latin typeface="Trebuchet MS"/>
                <a:ea typeface="Trebuchet MS"/>
                <a:cs typeface="Trebuchet MS"/>
                <a:sym typeface="Trebuchet MS"/>
              </a:rPr>
              <a:t>couverture du sol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 mois sur 12</a:t>
            </a:r>
            <a:endParaRPr dirty="0"/>
          </a:p>
          <a:p>
            <a:pPr marL="28575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2329781" y="5605412"/>
            <a:ext cx="7791000" cy="3693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EAU  1 : 119 €/ha/an / EAU 2: 201 €/ha/an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6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059691" y="343143"/>
            <a:ext cx="1113231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Trebuchet MS"/>
              <a:buNone/>
            </a:pPr>
            <a:r>
              <a:rPr lang="fr-FR" sz="3200" b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MAEC Eau </a:t>
            </a:r>
            <a:r>
              <a:rPr lang="fr-FR" sz="3200" b="1">
                <a:latin typeface="Trebuchet MS"/>
                <a:ea typeface="Trebuchet MS"/>
                <a:cs typeface="Trebuchet MS"/>
                <a:sym typeface="Trebuchet MS"/>
              </a:rPr>
              <a:t>– Quantité eau &amp; Pesticides– GC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1042920" y="1039543"/>
            <a:ext cx="54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Terres arables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364115" y="1543162"/>
            <a:ext cx="11720400" cy="419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Sur les surfaces engagées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retour d’une même culture deux années de suite</a:t>
            </a:r>
            <a:endParaRPr dirty="0"/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dirty="0">
                <a:solidFill>
                  <a:schemeClr val="dk1"/>
                </a:solidFill>
              </a:rPr>
              <a:t>Avoir 10% des TA en cultures Bas Niveau d’Intrant (BNI) </a:t>
            </a:r>
            <a:r>
              <a:rPr lang="fr-FR" sz="1800" b="1" u="sng" dirty="0">
                <a:solidFill>
                  <a:schemeClr val="dk1"/>
                </a:solidFill>
              </a:rPr>
              <a:t>OU</a:t>
            </a:r>
            <a:r>
              <a:rPr lang="fr-FR" sz="1800" dirty="0">
                <a:solidFill>
                  <a:schemeClr val="dk1"/>
                </a:solidFill>
              </a:rPr>
              <a:t> Légumineuses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 plus 10 UGB herbivores</a:t>
            </a:r>
            <a:endParaRPr dirty="0"/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Détenir au plus 10 UGB herbivores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Avoir des surfaces minimum en jachère mellifère et en haies, respectivement dès la 2</a:t>
            </a:r>
            <a:r>
              <a:rPr lang="fr-FR" sz="18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et la 4</a:t>
            </a:r>
            <a:r>
              <a:rPr lang="fr-FR" sz="18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année.</a:t>
            </a:r>
            <a:endParaRPr dirty="0"/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Avoir un compteur d’eau et les volumes des 5 années précédentes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Réduction de -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15% du volume d’eau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consommé à partir de la 3è année</a:t>
            </a:r>
            <a:endParaRPr dirty="0"/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Bilan annuel IFT (accompagné 3 années/5)</a:t>
            </a:r>
            <a:endParaRPr dirty="0"/>
          </a:p>
          <a:p>
            <a:pPr marL="285750" marR="0" lvl="0" indent="-28575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1" i="0" u="none" strike="noStrike" cap="none" dirty="0">
                <a:solidFill>
                  <a:srgbClr val="CC0099"/>
                </a:solidFill>
                <a:latin typeface="Trebuchet MS"/>
                <a:ea typeface="Trebuchet MS"/>
                <a:cs typeface="Trebuchet MS"/>
                <a:sym typeface="Trebuchet MS"/>
              </a:rPr>
              <a:t>Réduction progressive de l’IFT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herbicide et hors-herbicide (plus importante pour PHY9) </a:t>
            </a:r>
            <a:endParaRPr dirty="0"/>
          </a:p>
          <a:p>
            <a:pPr marL="285750" marR="0" lvl="0" indent="-11430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2730346" y="5562446"/>
            <a:ext cx="7791000" cy="3693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PHY 8 : 165 €/ha/an / PHY 9 : 229 €/ha/an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6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059691" y="343103"/>
            <a:ext cx="1113231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834B"/>
              </a:buClr>
              <a:buSzPts val="3200"/>
              <a:buFont typeface="Trebuchet MS"/>
              <a:buNone/>
            </a:pPr>
            <a:r>
              <a:rPr lang="fr-FR" sz="3200" b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MAEC Eau </a:t>
            </a:r>
            <a:r>
              <a:rPr lang="fr-FR" sz="3200" b="1">
                <a:latin typeface="Trebuchet MS"/>
                <a:ea typeface="Trebuchet MS"/>
                <a:cs typeface="Trebuchet MS"/>
                <a:sym typeface="Trebuchet MS"/>
              </a:rPr>
              <a:t>– Couverture &amp; Herbicides – GC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993582" y="981859"/>
            <a:ext cx="54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Terres arables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298600" y="1351150"/>
            <a:ext cx="11820300" cy="28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Sur les surfaces engagées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retour d’une même culture deux années de suite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Détenir au plus 10 UGB herbivores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Avoir 10% des TA en cultures Bas Niveau d’Intrant (BNI) </a:t>
            </a:r>
            <a:r>
              <a:rPr lang="fr-FR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Légumineuses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Avoir une </a:t>
            </a:r>
            <a:r>
              <a:rPr lang="fr-FR" sz="1800" b="1" i="0" u="none" strike="noStrike" cap="none" dirty="0">
                <a:solidFill>
                  <a:srgbClr val="548135"/>
                </a:solidFill>
                <a:latin typeface="Trebuchet MS"/>
                <a:ea typeface="Trebuchet MS"/>
                <a:cs typeface="Trebuchet MS"/>
                <a:sym typeface="Trebuchet MS"/>
              </a:rPr>
              <a:t>couverture du sol 10 mois sur 12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Avoir des surfaces minimum en jachère mellifère et en haies, respectivement dès la 2</a:t>
            </a:r>
            <a:r>
              <a:rPr lang="fr-FR" sz="18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et la 4</a:t>
            </a:r>
            <a:r>
              <a:rPr lang="fr-FR" sz="18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année.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Bilan annuel IFT (accompagné 3 années/5)</a:t>
            </a:r>
            <a:endParaRPr dirty="0"/>
          </a:p>
          <a:p>
            <a:pPr marL="285750" marR="0" lvl="0" indent="-28575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Trebuchet MS"/>
              <a:buChar char="-"/>
            </a:pPr>
            <a:r>
              <a:rPr lang="fr-FR" sz="1800" b="1" i="0" u="none" strike="noStrike" cap="none" dirty="0">
                <a:solidFill>
                  <a:srgbClr val="CC0099"/>
                </a:solidFill>
                <a:latin typeface="Trebuchet MS"/>
                <a:ea typeface="Trebuchet MS"/>
                <a:cs typeface="Trebuchet MS"/>
                <a:sym typeface="Trebuchet MS"/>
              </a:rPr>
              <a:t>Réduction progressive de l’IFT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herbicide et hors-herbicide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p19"/>
          <p:cNvGraphicFramePr/>
          <p:nvPr>
            <p:extLst>
              <p:ext uri="{D42A27DB-BD31-4B8C-83A1-F6EECF244321}">
                <p14:modId xmlns:p14="http://schemas.microsoft.com/office/powerpoint/2010/main" val="1013609200"/>
              </p:ext>
            </p:extLst>
          </p:nvPr>
        </p:nvGraphicFramePr>
        <p:xfrm>
          <a:off x="380885" y="4411171"/>
          <a:ext cx="8412475" cy="1381790"/>
        </p:xfrm>
        <a:graphic>
          <a:graphicData uri="http://schemas.openxmlformats.org/drawingml/2006/table">
            <a:tbl>
              <a:tblPr firstRow="1" bandRow="1">
                <a:noFill/>
                <a:tableStyleId>{6A73F0E2-29B5-473F-A28F-F2641B355F00}</a:tableStyleId>
              </a:tblPr>
              <a:tblGrid>
                <a:gridCol w="358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IFT herbicide Maximum     \   Année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fr-FR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sf engagées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1.4</a:t>
                      </a:r>
                      <a:endParaRPr sz="16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sf non engagées</a:t>
                      </a:r>
                      <a:endParaRPr sz="18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dirty="0"/>
                        <a:t>1.7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dirty="0"/>
                        <a:t>1.7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dirty="0"/>
                        <a:t>1.7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600" dirty="0"/>
                        <a:t>1.7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0" name="Google Shape;180;p19"/>
          <p:cNvSpPr txBox="1"/>
          <p:nvPr/>
        </p:nvSpPr>
        <p:spPr>
          <a:xfrm>
            <a:off x="9174107" y="5102068"/>
            <a:ext cx="2781600" cy="3693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225 €/ha/an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5;p8"/>
          <p:cNvSpPr txBox="1"/>
          <p:nvPr/>
        </p:nvSpPr>
        <p:spPr>
          <a:xfrm>
            <a:off x="2048306" y="5936205"/>
            <a:ext cx="7368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Réduction progressive de l’IFT Herbicides (valeurs indicatives selon l’année dernière)</a:t>
            </a:r>
            <a:endParaRPr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144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26/03/24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ftr" idx="11"/>
          </p:nvPr>
        </p:nvSpPr>
        <p:spPr>
          <a:xfrm>
            <a:off x="1752600" y="6356350"/>
            <a:ext cx="8267700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Présentation des dispositifs d’aides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10020300" y="6356350"/>
            <a:ext cx="885825" cy="365125"/>
          </a:xfrm>
          <a:prstGeom prst="rect">
            <a:avLst/>
          </a:prstGeom>
          <a:solidFill>
            <a:srgbClr val="BA8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7</a:t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740228" y="357507"/>
            <a:ext cx="112667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MAEC Eau </a:t>
            </a:r>
            <a:r>
              <a:rPr lang="fr-FR" sz="3200" b="1" i="0" u="none" strike="noStrike" cap="none">
                <a:solidFill>
                  <a:srgbClr val="BA834B"/>
                </a:solidFill>
                <a:latin typeface="Trebuchet MS"/>
                <a:ea typeface="Trebuchet MS"/>
                <a:cs typeface="Trebuchet MS"/>
                <a:sym typeface="Trebuchet MS"/>
              </a:rPr>
              <a:t>– Lutte biologique et herbicides– Viticulture</a:t>
            </a:r>
            <a:endParaRPr sz="3200" b="1" i="0" u="none" strike="noStrike" cap="none">
              <a:solidFill>
                <a:srgbClr val="BA834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444106" y="2214229"/>
            <a:ext cx="1046201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partir de la 3</a:t>
            </a:r>
            <a:r>
              <a:rPr lang="fr-FR" sz="1800" b="0" i="0" u="none" strike="noStrike" cap="none" baseline="30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année d’engagement, pas d’utilisation d’herbicides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paillage plastique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D7A"/>
              </a:buClr>
              <a:buSzPts val="27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 moins 1 fois/an, utiliser un moyen de lutte biologique ou des produits de biocontrôle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950644" y="5374876"/>
            <a:ext cx="2459736" cy="40011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317 €/ha/an</a:t>
            </a: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969385" y="1469727"/>
            <a:ext cx="540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Surface éligible : Vignes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3534</Words>
  <Application>Microsoft Office PowerPoint</Application>
  <PresentationFormat>Grand écran</PresentationFormat>
  <Paragraphs>575</Paragraphs>
  <Slides>37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Trebuchet MS</vt:lpstr>
      <vt:lpstr>Noto Sans Symbols</vt:lpstr>
      <vt:lpstr>Calibri</vt:lpstr>
      <vt:lpstr>Verdana</vt:lpstr>
      <vt:lpstr>Quattrocento Sans</vt:lpstr>
      <vt:lpstr>Arial</vt:lpstr>
      <vt:lpstr>Thème Office</vt:lpstr>
      <vt:lpstr>Présentation PowerPoint</vt:lpstr>
      <vt:lpstr>Au programme </vt:lpstr>
      <vt:lpstr>Mesures agro-environnementales et climatiques  (MAEC)</vt:lpstr>
      <vt:lpstr>Pour pouvoir contractualiser aux MAEC</vt:lpstr>
      <vt:lpstr>Présentation PowerPoint</vt:lpstr>
      <vt:lpstr>MAEC Eau – Quantité d’eau – GC </vt:lpstr>
      <vt:lpstr>MAEC Eau – Quantité eau &amp; Pesticides– GC</vt:lpstr>
      <vt:lpstr>MAEC Eau – Couverture &amp; Herbicides – GC</vt:lpstr>
      <vt:lpstr>Présentation PowerPoint</vt:lpstr>
      <vt:lpstr>MAEC Eau – Fertilisation– GC</vt:lpstr>
      <vt:lpstr>Présentation PowerPoint</vt:lpstr>
      <vt:lpstr>Présentation PowerPoint</vt:lpstr>
      <vt:lpstr>Présentation PowerPoint</vt:lpstr>
      <vt:lpstr>Présentation PowerPoint</vt:lpstr>
      <vt:lpstr>MAEC Climat - Élevage herbivores </vt:lpstr>
      <vt:lpstr>Présentation PowerPoint</vt:lpstr>
      <vt:lpstr>Présentation PowerPoint</vt:lpstr>
      <vt:lpstr>MAEC Climat - Elevage monogastrique - Landes </vt:lpstr>
      <vt:lpstr>Présentation PowerPoint</vt:lpstr>
      <vt:lpstr>Présentation PowerPoint</vt:lpstr>
      <vt:lpstr>Présentation PowerPoint</vt:lpstr>
      <vt:lpstr>Autres dispositifs d’aide</vt:lpstr>
      <vt:lpstr>Plan de Compétitivité et d’Adaptation des Exploitations Agricoles (PCAE) </vt:lpstr>
      <vt:lpstr>PCAE - Investissement CUMA</vt:lpstr>
      <vt:lpstr>PCAE - Investissement CUMA</vt:lpstr>
      <vt:lpstr>PCAE - Investissement CUMA</vt:lpstr>
      <vt:lpstr>PCAE - Plan Végétal Environnement (PVE)</vt:lpstr>
      <vt:lpstr>Présentation PowerPoint</vt:lpstr>
      <vt:lpstr>Pacte Haie (2024-2030): ouverture prochaine</vt:lpstr>
      <vt:lpstr>Désherbage mécanique: soutien pour les CUMA</vt:lpstr>
      <vt:lpstr>Désherbage mécanique: soutien pour les CUMA</vt:lpstr>
      <vt:lpstr>Aides PAC</vt:lpstr>
      <vt:lpstr>Aides PAC</vt:lpstr>
      <vt:lpstr>Aides PAC</vt:lpstr>
      <vt:lpstr>FranceAgriMer</vt:lpstr>
      <vt:lpstr>CONTACTS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 PLAS</dc:creator>
  <cp:lastModifiedBy>GOINEAU Rosine</cp:lastModifiedBy>
  <cp:revision>6</cp:revision>
  <dcterms:created xsi:type="dcterms:W3CDTF">2023-03-17T11:14:32Z</dcterms:created>
  <dcterms:modified xsi:type="dcterms:W3CDTF">2024-04-02T12:31:10Z</dcterms:modified>
</cp:coreProperties>
</file>